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7"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80" r:id="rId12"/>
    <p:sldId id="263" r:id="rId13"/>
    <p:sldId id="284" r:id="rId14"/>
    <p:sldId id="288" r:id="rId15"/>
    <p:sldId id="264" r:id="rId16"/>
    <p:sldId id="266" r:id="rId17"/>
    <p:sldId id="265" r:id="rId18"/>
    <p:sldId id="285" r:id="rId19"/>
    <p:sldId id="268" r:id="rId20"/>
    <p:sldId id="270" r:id="rId21"/>
    <p:sldId id="274" r:id="rId22"/>
    <p:sldId id="271" r:id="rId23"/>
    <p:sldId id="286" r:id="rId24"/>
    <p:sldId id="272" r:id="rId25"/>
    <p:sldId id="287" r:id="rId26"/>
    <p:sldId id="281" r:id="rId27"/>
    <p:sldId id="282" r:id="rId28"/>
  </p:sldIdLst>
  <p:sldSz cx="12192000" cy="6858000"/>
  <p:notesSz cx="7045325" cy="934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81" d="100"/>
          <a:sy n="81" d="100"/>
        </p:scale>
        <p:origin x="102" y="52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fontAlgn="auto">
              <a:spcBef>
                <a:spcPts val="0"/>
              </a:spcBef>
              <a:spcAft>
                <a:spcPts val="0"/>
              </a:spcAft>
              <a:defRPr sz="1200">
                <a:latin typeface="+mn-lt"/>
              </a:defRPr>
            </a:lvl1pPr>
          </a:lstStyle>
          <a:p>
            <a:pPr>
              <a:defRPr/>
            </a:pPr>
            <a:fld id="{26CB6999-643E-4CCA-8121-1C93D75CFA66}" type="datetimeFigureOut">
              <a:rPr lang="en-US"/>
              <a:pPr>
                <a:defRPr/>
              </a:pPr>
              <a:t>8/6/2019</a:t>
            </a:fld>
            <a:endParaRPr lang="en-US" dirty="0"/>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atin typeface="Calibri" panose="020F0502020204030204" pitchFamily="34" charset="0"/>
              </a:defRPr>
            </a:lvl1pPr>
          </a:lstStyle>
          <a:p>
            <a:fld id="{BCE9DCCC-8A86-4645-A6C8-0228AEFD8A70}" type="slidenum">
              <a:rPr lang="en-US" altLang="en-US"/>
              <a:pPr/>
              <a:t>‹#›</a:t>
            </a:fld>
            <a:endParaRPr lang="en-US" altLang="en-US" dirty="0"/>
          </a:p>
        </p:txBody>
      </p:sp>
    </p:spTree>
    <p:extLst>
      <p:ext uri="{BB962C8B-B14F-4D97-AF65-F5344CB8AC3E}">
        <p14:creationId xmlns:p14="http://schemas.microsoft.com/office/powerpoint/2010/main" val="1491499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fontAlgn="auto">
              <a:spcBef>
                <a:spcPts val="0"/>
              </a:spcBef>
              <a:spcAft>
                <a:spcPts val="0"/>
              </a:spcAft>
              <a:defRPr sz="1200">
                <a:latin typeface="+mn-lt"/>
              </a:defRPr>
            </a:lvl1pPr>
          </a:lstStyle>
          <a:p>
            <a:pPr>
              <a:defRPr/>
            </a:pPr>
            <a:fld id="{518F1CB2-CE8E-4773-BB01-0E6FA61180D6}" type="datetimeFigureOut">
              <a:rPr lang="en-US"/>
              <a:pPr>
                <a:defRPr/>
              </a:pPr>
              <a:t>8/6/2019</a:t>
            </a:fld>
            <a:endParaRPr lang="en-US" dirty="0"/>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3662" tIns="46831" rIns="93662" bIns="46831" rtlCol="0" anchor="ctr"/>
          <a:lstStyle/>
          <a:p>
            <a:pPr lvl="0"/>
            <a:endParaRPr lang="en-US" noProof="0" dirty="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atin typeface="Calibri" panose="020F0502020204030204" pitchFamily="34" charset="0"/>
              </a:defRPr>
            </a:lvl1pPr>
          </a:lstStyle>
          <a:p>
            <a:fld id="{F57C8AF4-EC0E-43E3-A7FB-AE8CFF3839C9}" type="slidenum">
              <a:rPr lang="en-US" altLang="en-US"/>
              <a:pPr/>
              <a:t>‹#›</a:t>
            </a:fld>
            <a:endParaRPr lang="en-US" altLang="en-US" dirty="0"/>
          </a:p>
        </p:txBody>
      </p:sp>
    </p:spTree>
    <p:extLst>
      <p:ext uri="{BB962C8B-B14F-4D97-AF65-F5344CB8AC3E}">
        <p14:creationId xmlns:p14="http://schemas.microsoft.com/office/powerpoint/2010/main" val="2550518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C8AF4-EC0E-43E3-A7FB-AE8CFF3839C9}" type="slidenum">
              <a:rPr lang="en-US" altLang="en-US" smtClean="0"/>
              <a:pPr/>
              <a:t>2</a:t>
            </a:fld>
            <a:endParaRPr lang="en-US" altLang="en-US" dirty="0"/>
          </a:p>
        </p:txBody>
      </p:sp>
    </p:spTree>
    <p:extLst>
      <p:ext uri="{BB962C8B-B14F-4D97-AF65-F5344CB8AC3E}">
        <p14:creationId xmlns:p14="http://schemas.microsoft.com/office/powerpoint/2010/main" val="267628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09575" y="701675"/>
            <a:ext cx="6226175"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F28D92-EC8C-45ED-A226-3ECFFE01CFD1}"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3439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933FA91-8D42-41BE-B9B3-0EDFB5F6F0D2}" type="datetimeFigureOut">
              <a:rPr lang="en-US" smtClean="0"/>
              <a:pPr>
                <a:defRPr/>
              </a:pPr>
              <a:t>8/6/2019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77B1C8ED-DFFF-407A-932F-F58ABE9C94E7}" type="slidenum">
              <a:rPr lang="en-US" altLang="en-US" smtClean="0"/>
              <a:pPr/>
              <a:t>‹#›</a:t>
            </a:fld>
            <a:endParaRPr lang="en-US" altLang="en-US" dirty="0"/>
          </a:p>
        </p:txBody>
      </p:sp>
    </p:spTree>
    <p:extLst>
      <p:ext uri="{BB962C8B-B14F-4D97-AF65-F5344CB8AC3E}">
        <p14:creationId xmlns:p14="http://schemas.microsoft.com/office/powerpoint/2010/main" val="342351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081E763-9098-4CB8-A7D3-59E23BA92CB1}" type="datetimeFigureOut">
              <a:rPr lang="en-US" smtClean="0"/>
              <a:pPr>
                <a:defRPr/>
              </a:pPr>
              <a:t>8/6/2019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398149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081E763-9098-4CB8-A7D3-59E23BA92CB1}"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384865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081E763-9098-4CB8-A7D3-59E23BA92CB1}"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723904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081E763-9098-4CB8-A7D3-59E23BA92CB1}"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362496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081E763-9098-4CB8-A7D3-59E23BA92CB1}"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424637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081E763-9098-4CB8-A7D3-59E23BA92CB1}"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295241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F754512-4B42-49C3-A36C-917854F683C3}"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E55A0A3-D9F3-4439-AEC2-36DC62971F69}" type="slidenum">
              <a:rPr lang="en-US" altLang="en-US" smtClean="0"/>
              <a:pPr/>
              <a:t>‹#›</a:t>
            </a:fld>
            <a:endParaRPr lang="en-US" altLang="en-US" dirty="0"/>
          </a:p>
        </p:txBody>
      </p:sp>
    </p:spTree>
    <p:extLst>
      <p:ext uri="{BB962C8B-B14F-4D97-AF65-F5344CB8AC3E}">
        <p14:creationId xmlns:p14="http://schemas.microsoft.com/office/powerpoint/2010/main" val="262862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B5758E6-DDBE-45CA-9FD2-F28A64234962}"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1EF5EE7-0FFC-47E7-879B-276E0E834ECC}" type="slidenum">
              <a:rPr lang="en-US" altLang="en-US" smtClean="0"/>
              <a:pPr/>
              <a:t>‹#›</a:t>
            </a:fld>
            <a:endParaRPr lang="en-US" altLang="en-US" dirty="0"/>
          </a:p>
        </p:txBody>
      </p:sp>
    </p:spTree>
    <p:extLst>
      <p:ext uri="{BB962C8B-B14F-4D97-AF65-F5344CB8AC3E}">
        <p14:creationId xmlns:p14="http://schemas.microsoft.com/office/powerpoint/2010/main" val="167473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AA33BC8-2566-423B-BA97-1A08EEDAFD5B}"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74BD2D12-FA79-4EDE-8FF4-B321E4CA1F9F}" type="slidenum">
              <a:rPr lang="en-US" altLang="en-US" smtClean="0"/>
              <a:pPr/>
              <a:t>‹#›</a:t>
            </a:fld>
            <a:endParaRPr lang="en-US" altLang="en-US" dirty="0"/>
          </a:p>
        </p:txBody>
      </p:sp>
    </p:spTree>
    <p:extLst>
      <p:ext uri="{BB962C8B-B14F-4D97-AF65-F5344CB8AC3E}">
        <p14:creationId xmlns:p14="http://schemas.microsoft.com/office/powerpoint/2010/main" val="256734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2D65C97-CDD3-455E-AE77-4EFDB1A76520}" type="datetimeFigureOut">
              <a:rPr lang="en-US" smtClean="0"/>
              <a:pPr>
                <a:defRPr/>
              </a:pPr>
              <a:t>8/6/2019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329F60E-9D94-4DFB-8CE2-DC76D2BB94B9}" type="slidenum">
              <a:rPr lang="en-US" altLang="en-US" smtClean="0"/>
              <a:pPr/>
              <a:t>‹#›</a:t>
            </a:fld>
            <a:endParaRPr lang="en-US" altLang="en-US" dirty="0"/>
          </a:p>
        </p:txBody>
      </p:sp>
    </p:spTree>
    <p:extLst>
      <p:ext uri="{BB962C8B-B14F-4D97-AF65-F5344CB8AC3E}">
        <p14:creationId xmlns:p14="http://schemas.microsoft.com/office/powerpoint/2010/main" val="155380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ABC4A46-A2AE-480C-82B5-FE18EEA5EE75}" type="datetimeFigureOut">
              <a:rPr lang="en-US" smtClean="0"/>
              <a:pPr>
                <a:defRPr/>
              </a:pPr>
              <a:t>8/6/2019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FBCE0A92-0C01-4EEB-B166-8C59B676B050}" type="slidenum">
              <a:rPr lang="en-US" altLang="en-US" smtClean="0"/>
              <a:pPr/>
              <a:t>‹#›</a:t>
            </a:fld>
            <a:endParaRPr lang="en-US" altLang="en-US" dirty="0"/>
          </a:p>
        </p:txBody>
      </p:sp>
    </p:spTree>
    <p:extLst>
      <p:ext uri="{BB962C8B-B14F-4D97-AF65-F5344CB8AC3E}">
        <p14:creationId xmlns:p14="http://schemas.microsoft.com/office/powerpoint/2010/main" val="21051188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081E763-9098-4CB8-A7D3-59E23BA92CB1}" type="datetimeFigureOut">
              <a:rPr lang="en-US" smtClean="0"/>
              <a:pPr>
                <a:defRPr/>
              </a:pPr>
              <a:t>8/6/2019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118854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980191B-6BA1-4060-99F6-8D965C406384}" type="datetimeFigureOut">
              <a:rPr lang="en-US" smtClean="0"/>
              <a:pPr>
                <a:defRPr/>
              </a:pPr>
              <a:t>8/6/2019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5AB7BB1-DFE6-4A4C-A01A-7B5759C9924D}" type="slidenum">
              <a:rPr lang="en-US" altLang="en-US" smtClean="0"/>
              <a:pPr/>
              <a:t>‹#›</a:t>
            </a:fld>
            <a:endParaRPr lang="en-US" altLang="en-US" dirty="0"/>
          </a:p>
        </p:txBody>
      </p:sp>
    </p:spTree>
    <p:extLst>
      <p:ext uri="{BB962C8B-B14F-4D97-AF65-F5344CB8AC3E}">
        <p14:creationId xmlns:p14="http://schemas.microsoft.com/office/powerpoint/2010/main" val="280718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AFCD4F-93E8-46B0-8229-58EA2734EABC}" type="datetimeFigureOut">
              <a:rPr lang="en-US" smtClean="0"/>
              <a:pPr>
                <a:defRPr/>
              </a:pPr>
              <a:t>8/6/2019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D2E2229A-462E-48E3-B5C8-317286D1D49A}" type="slidenum">
              <a:rPr lang="en-US" altLang="en-US" smtClean="0"/>
              <a:pPr/>
              <a:t>‹#›</a:t>
            </a:fld>
            <a:endParaRPr lang="en-US" altLang="en-US" dirty="0"/>
          </a:p>
        </p:txBody>
      </p:sp>
    </p:spTree>
    <p:extLst>
      <p:ext uri="{BB962C8B-B14F-4D97-AF65-F5344CB8AC3E}">
        <p14:creationId xmlns:p14="http://schemas.microsoft.com/office/powerpoint/2010/main" val="158184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32C06C4-B8AC-4C8C-A81B-06F07D8B490A}" type="datetimeFigureOut">
              <a:rPr lang="en-US" smtClean="0"/>
              <a:pPr>
                <a:defRPr/>
              </a:pPr>
              <a:t>8/6/2019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996B236-E304-4162-AFFA-4D851FE9422A}" type="slidenum">
              <a:rPr lang="en-US" altLang="en-US" smtClean="0"/>
              <a:pPr/>
              <a:t>‹#›</a:t>
            </a:fld>
            <a:endParaRPr lang="en-US" altLang="en-US" dirty="0"/>
          </a:p>
        </p:txBody>
      </p:sp>
    </p:spTree>
    <p:extLst>
      <p:ext uri="{BB962C8B-B14F-4D97-AF65-F5344CB8AC3E}">
        <p14:creationId xmlns:p14="http://schemas.microsoft.com/office/powerpoint/2010/main" val="17264832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636F9-E20D-4A26-B232-93CF6D62D11D}" type="datetimeFigureOut">
              <a:rPr lang="en-US" smtClean="0"/>
              <a:pPr>
                <a:defRPr/>
              </a:pPr>
              <a:t>8/6/2019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6A9F3B-3F3F-4293-AEBB-6B980EC58A6D}" type="slidenum">
              <a:rPr lang="en-US" altLang="en-US" smtClean="0"/>
              <a:pPr/>
              <a:t>‹#›</a:t>
            </a:fld>
            <a:endParaRPr lang="en-US" altLang="en-US" dirty="0"/>
          </a:p>
        </p:txBody>
      </p:sp>
    </p:spTree>
    <p:extLst>
      <p:ext uri="{BB962C8B-B14F-4D97-AF65-F5344CB8AC3E}">
        <p14:creationId xmlns:p14="http://schemas.microsoft.com/office/powerpoint/2010/main" val="120401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081E763-9098-4CB8-A7D3-59E23BA92CB1}" type="datetimeFigureOut">
              <a:rPr lang="en-US" smtClean="0"/>
              <a:pPr>
                <a:defRPr/>
              </a:pPr>
              <a:t>8/6/2019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6170A9-781C-4749-A39E-8721533085E6}" type="slidenum">
              <a:rPr lang="en-US" altLang="en-US" smtClean="0"/>
              <a:pPr/>
              <a:t>‹#›</a:t>
            </a:fld>
            <a:endParaRPr lang="en-US" altLang="en-US" dirty="0"/>
          </a:p>
        </p:txBody>
      </p:sp>
    </p:spTree>
    <p:extLst>
      <p:ext uri="{BB962C8B-B14F-4D97-AF65-F5344CB8AC3E}">
        <p14:creationId xmlns:p14="http://schemas.microsoft.com/office/powerpoint/2010/main" val="3692046138"/>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www.bet.com/Assets/BET/Published/image/jpeg/a175ed9e-659a-0bf5-02eb-9325587717e3-swimskirt_kh.jpg&amp;imgrefurl=http://blogs.bet.com/news/newsyoushouldknow/south-africans-protest-mini-skirt-attack/&amp;usg=__idxaqaZLCRwlXMnqbPS1r7_6w5o=&amp;h=460&amp;w=300&amp;sz=19&amp;hl=en&amp;start=36&amp;um=1&amp;tbnid=IzDAzxjOB8P98M:&amp;tbnh=128&amp;tbnw=83&amp;prev=/images?q=short+skirts&amp;ndsp=20&amp;hl=en&amp;rls=com.microsoft:en-us&amp;sa=N&amp;start=20&amp;um=1"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gap.com/browse/product.do?cid=13642&amp;vid=1&amp;pid=646529" TargetMode="External"/><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hyperlink" Target="http://www.gap.com/browse/product.do?cid=13642&amp;vid=1&amp;pid=620781" TargetMode="Externa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png"/><Relationship Id="rId7"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pn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hyperlink" Target="http://images.google.com/imgres?imgurl=http://imagecache.asos.com/inv/T/23/43/498576/Yellow/image1xl.jpg&amp;imgrefurl=http://www.asos.com/Asos/Asos-Button-Back-Sleeveless-Shirt/Prod/pgeproduct.aspx?iid=498576&amp;cid=4167&amp;sh=0&amp;pge=0&amp;pgesize=20&amp;sort=-1&amp;clr=Yellow&amp;usg=__qgI2w1h2anH8igKUU02Qy5g-vEM=&amp;h=370&amp;w=290&amp;sz=27&amp;hl=en&amp;start=20&amp;um=1&amp;tbnid=4xUq1G9cr7AILM:&amp;tbnh=122&amp;tbnw=96&amp;prev=/images?q=sleeveless+shirt+pictures+on+celebrities&amp;hl=en&amp;rls=com.microsoft:en-us&amp;um=1" TargetMode="Externa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gap.com/browse/product.do?cid=7073&amp;vid=1&amp;pid=59487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47" name="Title 1"/>
          <p:cNvSpPr>
            <a:spLocks noGrp="1"/>
          </p:cNvSpPr>
          <p:nvPr>
            <p:ph type="ctrTitle"/>
          </p:nvPr>
        </p:nvSpPr>
        <p:spPr>
          <a:xfrm>
            <a:off x="3444658" y="755904"/>
            <a:ext cx="7711025" cy="3084576"/>
          </a:xfrm>
        </p:spPr>
        <p:txBody>
          <a:bodyPr anchor="ctr">
            <a:normAutofit/>
          </a:bodyPr>
          <a:lstStyle/>
          <a:p>
            <a:pPr algn="l">
              <a:defRPr/>
            </a:pPr>
            <a:r>
              <a:rPr lang="en-US" b="1" dirty="0">
                <a:latin typeface="Verdana" panose="020B0604030504040204" pitchFamily="34" charset="0"/>
                <a:ea typeface="Verdana" panose="020B0604030504040204" pitchFamily="34" charset="0"/>
                <a:cs typeface="Verdana" panose="020B0604030504040204" pitchFamily="34" charset="0"/>
              </a:rPr>
              <a:t>Herschel Jones </a:t>
            </a:r>
            <a:br>
              <a:rPr lang="en-US" b="1">
                <a:latin typeface="Verdana" panose="020B0604030504040204" pitchFamily="34" charset="0"/>
                <a:ea typeface="Verdana" panose="020B0604030504040204" pitchFamily="34" charset="0"/>
                <a:cs typeface="Verdana" panose="020B0604030504040204" pitchFamily="34" charset="0"/>
              </a:rPr>
            </a:br>
            <a:r>
              <a:rPr lang="en-US" b="1">
                <a:latin typeface="Verdana" panose="020B0604030504040204" pitchFamily="34" charset="0"/>
                <a:ea typeface="Verdana" panose="020B0604030504040204" pitchFamily="34" charset="0"/>
                <a:cs typeface="Verdana" panose="020B0604030504040204" pitchFamily="34" charset="0"/>
              </a:rPr>
              <a:t>Middle  School</a:t>
            </a:r>
          </a:p>
        </p:txBody>
      </p:sp>
      <p:sp>
        <p:nvSpPr>
          <p:cNvPr id="6146" name="Subtitle 2"/>
          <p:cNvSpPr>
            <a:spLocks noGrp="1"/>
          </p:cNvSpPr>
          <p:nvPr>
            <p:ph type="subTitle" idx="1"/>
          </p:nvPr>
        </p:nvSpPr>
        <p:spPr>
          <a:xfrm>
            <a:off x="7912131" y="4089910"/>
            <a:ext cx="3316702" cy="1712176"/>
          </a:xfrm>
        </p:spPr>
        <p:txBody>
          <a:bodyPr>
            <a:normAutofit/>
          </a:bodyPr>
          <a:lstStyle/>
          <a:p>
            <a:pPr algn="l" eaLnBrk="1" hangingPunct="1"/>
            <a:r>
              <a:rPr lang="en-US" altLang="en-US"/>
              <a:t>Dress Code Policy</a:t>
            </a:r>
          </a:p>
          <a:p>
            <a:pPr algn="l" eaLnBrk="1" hangingPunct="1"/>
            <a:r>
              <a:rPr lang="en-US" altLang="en-US"/>
              <a:t> 2019- 2020</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tbn0.google.com/images?q=tbn:IzDAzxjOB8P98M:http://www.bet.com/Assets/BET/Published/image/jpeg/a175ed9e-659a-0bf5-02eb-9325587717e3-swimskirt_k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9285" r="6451"/>
          <a:stretch>
            <a:fillRect/>
          </a:stretch>
        </p:blipFill>
        <p:spPr bwMode="auto">
          <a:xfrm>
            <a:off x="5057520" y="2306491"/>
            <a:ext cx="2651897" cy="332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3"/>
          <p:cNvSpPr txBox="1">
            <a:spLocks noChangeArrowheads="1"/>
          </p:cNvSpPr>
          <p:nvPr/>
        </p:nvSpPr>
        <p:spPr bwMode="auto">
          <a:xfrm>
            <a:off x="2104052" y="3886200"/>
            <a:ext cx="1614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mn-lt"/>
              </a:rPr>
              <a:t>Hem Line</a:t>
            </a:r>
          </a:p>
        </p:txBody>
      </p:sp>
      <p:sp>
        <p:nvSpPr>
          <p:cNvPr id="5" name="Right Arrow 4"/>
          <p:cNvSpPr/>
          <p:nvPr/>
        </p:nvSpPr>
        <p:spPr>
          <a:xfrm>
            <a:off x="3623162" y="4040981"/>
            <a:ext cx="1314450" cy="143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p:nvSpPr>
        <p:spPr>
          <a:xfrm>
            <a:off x="2576513" y="161162"/>
            <a:ext cx="8839200" cy="1108075"/>
          </a:xfrm>
          <a:prstGeom prst="rect">
            <a:avLst/>
          </a:prstGeom>
          <a:solidFill>
            <a:schemeClr val="tx1"/>
          </a:solidFill>
        </p:spPr>
        <p:txBody>
          <a:bodyPr>
            <a:spAutoFit/>
          </a:bodyPr>
          <a:lstStyle/>
          <a:p>
            <a:pPr algn="ctr" fontAlgn="auto">
              <a:spcBef>
                <a:spcPts val="0"/>
              </a:spcBef>
              <a:spcAft>
                <a:spcPts val="0"/>
              </a:spcAft>
              <a:defRPr/>
            </a:pP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Index Card Rule</a:t>
            </a:r>
          </a:p>
        </p:txBody>
      </p:sp>
      <p:sp>
        <p:nvSpPr>
          <p:cNvPr id="9" name="TextBox 8"/>
          <p:cNvSpPr txBox="1"/>
          <p:nvPr/>
        </p:nvSpPr>
        <p:spPr>
          <a:xfrm>
            <a:off x="8229600" y="1912675"/>
            <a:ext cx="3276600" cy="4524315"/>
          </a:xfrm>
          <a:prstGeom prst="rect">
            <a:avLst/>
          </a:prstGeom>
          <a:noFill/>
        </p:spPr>
        <p:txBody>
          <a:bodyPr>
            <a:spAutoFit/>
          </a:bodyPr>
          <a:lstStyle/>
          <a:p>
            <a:pPr fontAlgn="auto">
              <a:spcBef>
                <a:spcPts val="0"/>
              </a:spcBef>
              <a:spcAft>
                <a:spcPts val="0"/>
              </a:spcAft>
              <a:defRPr/>
            </a:pPr>
            <a:r>
              <a:rPr lang="en-US" sz="3200" b="1" dirty="0">
                <a:solidFill>
                  <a:schemeClr val="accent1"/>
                </a:solidFill>
                <a:latin typeface="+mn-lt"/>
              </a:rPr>
              <a:t>Length of dresses and skirts, including any slits, should be no shorter than the short side of an index card when standing up straight.</a:t>
            </a:r>
          </a:p>
        </p:txBody>
      </p:sp>
      <p:sp>
        <p:nvSpPr>
          <p:cNvPr id="10" name="Right Arrow 9"/>
          <p:cNvSpPr/>
          <p:nvPr/>
        </p:nvSpPr>
        <p:spPr>
          <a:xfrm>
            <a:off x="3957345" y="5418137"/>
            <a:ext cx="1270907" cy="175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3"/>
          <p:cNvSpPr txBox="1">
            <a:spLocks noChangeArrowheads="1"/>
          </p:cNvSpPr>
          <p:nvPr/>
        </p:nvSpPr>
        <p:spPr bwMode="auto">
          <a:xfrm>
            <a:off x="1864599" y="5371129"/>
            <a:ext cx="2206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mn-lt"/>
              </a:rPr>
              <a:t>Top of Knee</a:t>
            </a:r>
          </a:p>
        </p:txBody>
      </p:sp>
      <p:sp>
        <p:nvSpPr>
          <p:cNvPr id="12" name="Right Arrow 11"/>
          <p:cNvSpPr/>
          <p:nvPr/>
        </p:nvSpPr>
        <p:spPr>
          <a:xfrm flipV="1">
            <a:off x="4232762" y="4981824"/>
            <a:ext cx="1129393" cy="239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Box 3"/>
          <p:cNvSpPr txBox="1">
            <a:spLocks noChangeArrowheads="1"/>
          </p:cNvSpPr>
          <p:nvPr/>
        </p:nvSpPr>
        <p:spPr bwMode="auto">
          <a:xfrm>
            <a:off x="1864599" y="4835131"/>
            <a:ext cx="2359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mn-lt"/>
              </a:rPr>
              <a:t>About 3 Inches</a:t>
            </a: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24018"/>
            <a:ext cx="2359342" cy="222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4600" y="549861"/>
            <a:ext cx="8839200" cy="1108075"/>
          </a:xfrm>
          <a:prstGeom prst="rect">
            <a:avLst/>
          </a:prstGeom>
          <a:solidFill>
            <a:schemeClr val="tx1"/>
          </a:solidFill>
        </p:spPr>
        <p:txBody>
          <a:bodyPr>
            <a:spAutoFit/>
          </a:bodyPr>
          <a:lstStyle/>
          <a:p>
            <a:pPr algn="ctr" fontAlgn="auto">
              <a:spcBef>
                <a:spcPts val="0"/>
              </a:spcBef>
              <a:spcAft>
                <a:spcPts val="0"/>
              </a:spcAft>
              <a:defRPr/>
            </a:pP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Index Card Rule</a:t>
            </a:r>
          </a:p>
        </p:txBody>
      </p:sp>
      <p:sp>
        <p:nvSpPr>
          <p:cNvPr id="9" name="TextBox 8"/>
          <p:cNvSpPr txBox="1"/>
          <p:nvPr/>
        </p:nvSpPr>
        <p:spPr>
          <a:xfrm>
            <a:off x="8534400" y="2133600"/>
            <a:ext cx="2895600" cy="3970318"/>
          </a:xfrm>
          <a:prstGeom prst="rect">
            <a:avLst/>
          </a:prstGeom>
          <a:noFill/>
        </p:spPr>
        <p:txBody>
          <a:bodyPr wrap="square">
            <a:spAutoFit/>
          </a:bodyPr>
          <a:lstStyle/>
          <a:p>
            <a:pPr fontAlgn="auto">
              <a:spcBef>
                <a:spcPts val="0"/>
              </a:spcBef>
              <a:spcAft>
                <a:spcPts val="0"/>
              </a:spcAft>
              <a:defRPr/>
            </a:pPr>
            <a:r>
              <a:rPr lang="en-US" sz="2800" b="1" dirty="0">
                <a:solidFill>
                  <a:schemeClr val="accent1"/>
                </a:solidFill>
                <a:latin typeface="+mn-lt"/>
              </a:rPr>
              <a:t>Length of dresses and skirts, including any slits, should be no shorter than the short side of an index card when standing up straight.</a:t>
            </a:r>
          </a:p>
        </p:txBody>
      </p:sp>
      <p:grpSp>
        <p:nvGrpSpPr>
          <p:cNvPr id="17" name="Group 16"/>
          <p:cNvGrpSpPr/>
          <p:nvPr/>
        </p:nvGrpSpPr>
        <p:grpSpPr>
          <a:xfrm>
            <a:off x="1427602" y="2137033"/>
            <a:ext cx="6747006" cy="3761907"/>
            <a:chOff x="516874" y="2591255"/>
            <a:chExt cx="5520278" cy="3609526"/>
          </a:xfrm>
        </p:grpSpPr>
        <p:grpSp>
          <p:nvGrpSpPr>
            <p:cNvPr id="4" name="Group 3"/>
            <p:cNvGrpSpPr/>
            <p:nvPr/>
          </p:nvGrpSpPr>
          <p:grpSpPr>
            <a:xfrm>
              <a:off x="1600200" y="3276600"/>
              <a:ext cx="4406536" cy="2903402"/>
              <a:chOff x="851263" y="3129250"/>
              <a:chExt cx="4406536" cy="2903402"/>
            </a:xfrm>
          </p:grpSpPr>
          <p:sp>
            <p:nvSpPr>
              <p:cNvPr id="2" name="Left Brace 1"/>
              <p:cNvSpPr/>
              <p:nvPr/>
            </p:nvSpPr>
            <p:spPr>
              <a:xfrm>
                <a:off x="851263" y="3746652"/>
                <a:ext cx="457200" cy="228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 name="Left Brace 2"/>
              <p:cNvSpPr/>
              <p:nvPr/>
            </p:nvSpPr>
            <p:spPr>
              <a:xfrm rot="5400000">
                <a:off x="3016431" y="1421282"/>
                <a:ext cx="533400" cy="3949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sp>
          <p:nvSpPr>
            <p:cNvPr id="6" name="TextBox 5"/>
            <p:cNvSpPr txBox="1"/>
            <p:nvPr/>
          </p:nvSpPr>
          <p:spPr>
            <a:xfrm>
              <a:off x="1575988" y="2591255"/>
              <a:ext cx="4461164" cy="915460"/>
            </a:xfrm>
            <a:prstGeom prst="rect">
              <a:avLst/>
            </a:prstGeom>
            <a:noFill/>
          </p:spPr>
          <p:txBody>
            <a:bodyPr wrap="square" rtlCol="0">
              <a:spAutoFit/>
            </a:bodyPr>
            <a:lstStyle/>
            <a:p>
              <a:pPr algn="ctr"/>
              <a:r>
                <a:rPr lang="en-US" sz="2800" dirty="0"/>
                <a:t>Use this side to measure shorts. </a:t>
              </a:r>
            </a:p>
            <a:p>
              <a:pPr algn="ctr"/>
              <a:r>
                <a:rPr lang="en-US" sz="2800" dirty="0"/>
                <a:t>(5 inches)</a:t>
              </a:r>
            </a:p>
          </p:txBody>
        </p:sp>
        <p:sp>
          <p:nvSpPr>
            <p:cNvPr id="7" name="TextBox 6"/>
            <p:cNvSpPr txBox="1"/>
            <p:nvPr/>
          </p:nvSpPr>
          <p:spPr>
            <a:xfrm>
              <a:off x="516874" y="3810000"/>
              <a:ext cx="1295400" cy="2214822"/>
            </a:xfrm>
            <a:prstGeom prst="rect">
              <a:avLst/>
            </a:prstGeom>
            <a:noFill/>
          </p:spPr>
          <p:txBody>
            <a:bodyPr wrap="square" rtlCol="0">
              <a:spAutoFit/>
            </a:bodyPr>
            <a:lstStyle/>
            <a:p>
              <a:pPr algn="ctr"/>
              <a:r>
                <a:rPr lang="en-US" sz="2400" dirty="0"/>
                <a:t>Use this side to measure skirts and dresses. </a:t>
              </a:r>
            </a:p>
            <a:p>
              <a:pPr algn="ctr"/>
              <a:r>
                <a:rPr lang="en-US" sz="2400" dirty="0"/>
                <a:t>(3 inches)</a:t>
              </a:r>
            </a:p>
          </p:txBody>
        </p:sp>
        <p:pic>
          <p:nvPicPr>
            <p:cNvPr id="16" name="Picture 15"/>
            <p:cNvPicPr>
              <a:picLocks noChangeAspect="1"/>
            </p:cNvPicPr>
            <p:nvPr/>
          </p:nvPicPr>
          <p:blipFill>
            <a:blip r:embed="rId2"/>
            <a:stretch>
              <a:fillRect/>
            </a:stretch>
          </p:blipFill>
          <p:spPr>
            <a:xfrm>
              <a:off x="2044338" y="3810000"/>
              <a:ext cx="3975462" cy="2390781"/>
            </a:xfrm>
            <a:prstGeom prst="rect">
              <a:avLst/>
            </a:prstGeom>
          </p:spPr>
        </p:pic>
      </p:grpSp>
    </p:spTree>
    <p:extLst>
      <p:ext uri="{BB962C8B-B14F-4D97-AF65-F5344CB8AC3E}">
        <p14:creationId xmlns:p14="http://schemas.microsoft.com/office/powerpoint/2010/main" val="37872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405" y="4259003"/>
            <a:ext cx="1999013" cy="184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ctrTitle"/>
          </p:nvPr>
        </p:nvSpPr>
        <p:spPr>
          <a:xfrm>
            <a:off x="3365510" y="12939"/>
            <a:ext cx="8534400" cy="1301441"/>
          </a:xfrm>
        </p:spPr>
        <p:txBody>
          <a:bodyPr>
            <a:normAutofit/>
          </a:bodyPr>
          <a:lstStyle/>
          <a:p>
            <a:pPr algn="ctr">
              <a:defRPr/>
            </a:pPr>
            <a:r>
              <a:rPr sz="6000" dirty="0">
                <a:solidFill>
                  <a:schemeClr val="accent1"/>
                </a:solidFill>
                <a:latin typeface="Verdana" panose="020B0604030504040204" pitchFamily="34" charset="0"/>
                <a:ea typeface="Verdana" panose="020B0604030504040204" pitchFamily="34" charset="0"/>
                <a:cs typeface="Verdana" panose="020B0604030504040204" pitchFamily="34" charset="0"/>
              </a:rPr>
              <a:t>Inappropriate Attire </a:t>
            </a:r>
            <a:br>
              <a:rPr sz="1600" dirty="0">
                <a:solidFill>
                  <a:schemeClr val="accent1"/>
                </a:solidFill>
                <a:latin typeface="Verdana" panose="020B0604030504040204" pitchFamily="34" charset="0"/>
                <a:ea typeface="Verdana" panose="020B0604030504040204" pitchFamily="34" charset="0"/>
                <a:cs typeface="Verdana" panose="020B0604030504040204" pitchFamily="34" charset="0"/>
              </a:rPr>
            </a:br>
            <a:endParaRPr sz="16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6386" name="Subtitle 2"/>
          <p:cNvSpPr>
            <a:spLocks noGrp="1"/>
          </p:cNvSpPr>
          <p:nvPr>
            <p:ph type="subTitle" idx="1"/>
          </p:nvPr>
        </p:nvSpPr>
        <p:spPr>
          <a:xfrm>
            <a:off x="4038600" y="1009043"/>
            <a:ext cx="6248400" cy="2057400"/>
          </a:xfrm>
        </p:spPr>
        <p:txBody>
          <a:bodyPr>
            <a:noAutofit/>
          </a:bodyPr>
          <a:lstStyle/>
          <a:p>
            <a:pPr algn="ctr" eaLnBrk="1" hangingPunct="1"/>
            <a:r>
              <a:rPr lang="en-US" altLang="en-US" sz="2600" b="1" dirty="0">
                <a:solidFill>
                  <a:schemeClr val="tx1"/>
                </a:solidFill>
                <a:latin typeface="Times New Roman" panose="02020603050405020304" pitchFamily="18" charset="0"/>
                <a:cs typeface="Times New Roman" panose="02020603050405020304" pitchFamily="18" charset="0"/>
              </a:rPr>
              <a:t>You cannot pull down your skirt to lengthen it if it exposes your stomach. </a:t>
            </a:r>
          </a:p>
          <a:p>
            <a:pPr algn="ctr" eaLnBrk="1" hangingPunct="1"/>
            <a:r>
              <a:rPr lang="en-US" altLang="en-US" sz="2600" b="1" dirty="0">
                <a:solidFill>
                  <a:schemeClr val="tx1"/>
                </a:solidFill>
                <a:latin typeface="Times New Roman" panose="02020603050405020304" pitchFamily="18" charset="0"/>
                <a:cs typeface="Times New Roman" panose="02020603050405020304" pitchFamily="18" charset="0"/>
              </a:rPr>
              <a:t>The 3-inch rule should be met in both the front and back of the skirt </a:t>
            </a:r>
            <a:r>
              <a:rPr lang="en-US" altLang="en-US" sz="2900" b="1" dirty="0">
                <a:solidFill>
                  <a:schemeClr val="tx1"/>
                </a:solidFill>
                <a:latin typeface="Times New Roman" panose="02020603050405020304" pitchFamily="18" charset="0"/>
                <a:cs typeface="Times New Roman" panose="02020603050405020304" pitchFamily="18" charset="0"/>
              </a:rPr>
              <a:t>and dress. </a:t>
            </a:r>
          </a:p>
        </p:txBody>
      </p:sp>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670" y="3024322"/>
            <a:ext cx="18288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6"/>
          <p:cNvSpPr txBox="1">
            <a:spLocks noChangeArrowheads="1"/>
          </p:cNvSpPr>
          <p:nvPr/>
        </p:nvSpPr>
        <p:spPr bwMode="auto">
          <a:xfrm>
            <a:off x="10033752" y="5464609"/>
            <a:ext cx="1739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latin typeface="+mn-lt"/>
                <a:cs typeface="Times New Roman" panose="02020603050405020304" pitchFamily="18" charset="0"/>
              </a:rPr>
              <a:t>Exposed Midriff</a:t>
            </a:r>
          </a:p>
        </p:txBody>
      </p:sp>
      <p:sp>
        <p:nvSpPr>
          <p:cNvPr id="9" name="Left Arrow 8"/>
          <p:cNvSpPr/>
          <p:nvPr/>
        </p:nvSpPr>
        <p:spPr>
          <a:xfrm rot="8800522">
            <a:off x="9379735" y="5721773"/>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642" y="5415734"/>
            <a:ext cx="1563805" cy="118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075210" y="494456"/>
            <a:ext cx="1524000" cy="2820537"/>
          </a:xfrm>
          <a:prstGeom prst="rect">
            <a:avLst/>
          </a:prstGeom>
        </p:spPr>
      </p:pic>
      <p:pic>
        <p:nvPicPr>
          <p:cNvPr id="4" name="Picture 3"/>
          <p:cNvPicPr>
            <a:picLocks noChangeAspect="1"/>
          </p:cNvPicPr>
          <p:nvPr/>
        </p:nvPicPr>
        <p:blipFill>
          <a:blip r:embed="rId5"/>
          <a:stretch>
            <a:fillRect/>
          </a:stretch>
        </p:blipFill>
        <p:spPr>
          <a:xfrm>
            <a:off x="4222507" y="3196886"/>
            <a:ext cx="1351361" cy="2702722"/>
          </a:xfrm>
          <a:prstGeom prst="rect">
            <a:avLst/>
          </a:prstGeom>
        </p:spPr>
      </p:pic>
      <p:pic>
        <p:nvPicPr>
          <p:cNvPr id="5" name="Picture 4"/>
          <p:cNvPicPr>
            <a:picLocks noChangeAspect="1"/>
          </p:cNvPicPr>
          <p:nvPr/>
        </p:nvPicPr>
        <p:blipFill>
          <a:blip r:embed="rId6"/>
          <a:stretch>
            <a:fillRect/>
          </a:stretch>
        </p:blipFill>
        <p:spPr>
          <a:xfrm>
            <a:off x="5850279" y="4301919"/>
            <a:ext cx="1254373" cy="2556081"/>
          </a:xfrm>
          <a:prstGeom prst="rect">
            <a:avLst/>
          </a:prstGeom>
        </p:spPr>
      </p:pic>
      <p:sp>
        <p:nvSpPr>
          <p:cNvPr id="10" name="Left Arrow 9"/>
          <p:cNvSpPr/>
          <p:nvPr/>
        </p:nvSpPr>
        <p:spPr>
          <a:xfrm>
            <a:off x="7229982" y="5779228"/>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eft Arrow 14"/>
          <p:cNvSpPr/>
          <p:nvPr/>
        </p:nvSpPr>
        <p:spPr>
          <a:xfrm rot="9188161">
            <a:off x="3522064" y="4144703"/>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Left Arrow 15"/>
          <p:cNvSpPr/>
          <p:nvPr/>
        </p:nvSpPr>
        <p:spPr>
          <a:xfrm rot="6196939">
            <a:off x="2535285" y="3784715"/>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5"/>
          <p:cNvPicPr>
            <a:picLocks noChangeAspect="1"/>
          </p:cNvPicPr>
          <p:nvPr/>
        </p:nvPicPr>
        <p:blipFill>
          <a:blip r:embed="rId7"/>
          <a:stretch>
            <a:fillRect/>
          </a:stretch>
        </p:blipFill>
        <p:spPr>
          <a:xfrm>
            <a:off x="7572882" y="3246958"/>
            <a:ext cx="1604245" cy="1390346"/>
          </a:xfrm>
          <a:prstGeom prst="rect">
            <a:avLst/>
          </a:prstGeom>
        </p:spPr>
      </p:pic>
      <p:sp>
        <p:nvSpPr>
          <p:cNvPr id="19" name="Left Arrow 18"/>
          <p:cNvSpPr/>
          <p:nvPr/>
        </p:nvSpPr>
        <p:spPr>
          <a:xfrm rot="5400000">
            <a:off x="7683043" y="4958534"/>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321539"/>
            <a:ext cx="9372600" cy="1779984"/>
          </a:xfrm>
        </p:spPr>
        <p:txBody>
          <a:bodyPr>
            <a:normAutofit/>
          </a:bodyPr>
          <a:lstStyle/>
          <a:p>
            <a:pPr algn="ctr">
              <a:defRPr/>
            </a:pPr>
            <a:r>
              <a:rPr sz="4000" dirty="0">
                <a:solidFill>
                  <a:schemeClr val="accent1"/>
                </a:solidFill>
                <a:latin typeface="Verdana" panose="020B0604030504040204" pitchFamily="34" charset="0"/>
                <a:ea typeface="Verdana" panose="020B0604030504040204" pitchFamily="34" charset="0"/>
                <a:cs typeface="Verdana" panose="020B0604030504040204" pitchFamily="34" charset="0"/>
              </a:rPr>
              <a:t>The</a:t>
            </a:r>
            <a:r>
              <a:rPr lang="en-US" sz="4000" dirty="0">
                <a:solidFill>
                  <a:schemeClr val="accent1"/>
                </a:solidFill>
                <a:latin typeface="Verdana" panose="020B0604030504040204" pitchFamily="34" charset="0"/>
                <a:ea typeface="Verdana" panose="020B0604030504040204" pitchFamily="34" charset="0"/>
                <a:cs typeface="Verdana" panose="020B0604030504040204" pitchFamily="34" charset="0"/>
              </a:rPr>
              <a:t> lengths of these examples</a:t>
            </a:r>
            <a:r>
              <a:rPr sz="4000" dirty="0">
                <a:solidFill>
                  <a:schemeClr val="accent1"/>
                </a:solidFill>
                <a:latin typeface="Verdana" panose="020B0604030504040204" pitchFamily="34" charset="0"/>
                <a:ea typeface="Verdana" panose="020B0604030504040204" pitchFamily="34" charset="0"/>
                <a:cs typeface="Verdana" panose="020B0604030504040204" pitchFamily="34" charset="0"/>
              </a:rPr>
              <a:t> are </a:t>
            </a:r>
            <a:br>
              <a:rPr lang="en-US" sz="40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sz="4000" dirty="0">
                <a:solidFill>
                  <a:schemeClr val="accent1"/>
                </a:solidFill>
                <a:latin typeface="Verdana" panose="020B0604030504040204" pitchFamily="34" charset="0"/>
                <a:ea typeface="Verdana" panose="020B0604030504040204" pitchFamily="34" charset="0"/>
                <a:cs typeface="Verdana" panose="020B0604030504040204" pitchFamily="34" charset="0"/>
              </a:rPr>
              <a:t>considered acceptable</a:t>
            </a:r>
            <a:r>
              <a:rPr lang="en-US" sz="4000"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sz="4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18443" name="Picture 11" descr="http://www.fellowshipchristianschool.org/high/dress-code/14-15HS-girls-dress-code.jpg"/>
          <p:cNvPicPr>
            <a:picLocks noChangeAspect="1" noChangeArrowheads="1"/>
          </p:cNvPicPr>
          <p:nvPr/>
        </p:nvPicPr>
        <p:blipFill rotWithShape="1">
          <a:blip r:embed="rId2">
            <a:extLst>
              <a:ext uri="{28A0092B-C50C-407E-A947-70E740481C1C}">
                <a14:useLocalDpi xmlns:a14="http://schemas.microsoft.com/office/drawing/2010/main" val="0"/>
              </a:ext>
            </a:extLst>
          </a:blip>
          <a:srcRect t="29518"/>
          <a:stretch/>
        </p:blipFill>
        <p:spPr bwMode="auto">
          <a:xfrm>
            <a:off x="4114800" y="381000"/>
            <a:ext cx="5715000" cy="2169138"/>
          </a:xfrm>
          <a:prstGeom prst="rect">
            <a:avLst/>
          </a:prstGeom>
          <a:noFill/>
          <a:extLst>
            <a:ext uri="{909E8E84-426E-40DD-AFC4-6F175D3DCCD1}">
              <a14:hiddenFill xmlns:a14="http://schemas.microsoft.com/office/drawing/2010/main">
                <a:solidFill>
                  <a:srgbClr val="FFFFFF"/>
                </a:solidFill>
              </a14:hiddenFill>
            </a:ext>
          </a:extLst>
        </p:spPr>
      </p:pic>
      <p:pic>
        <p:nvPicPr>
          <p:cNvPr id="18449" name="Picture 17" descr="http://www.tampabay.com/resources/images/dti/rendered/2013/08/nal_dresscode082513c_11362892_8col.jpg"/>
          <p:cNvPicPr>
            <a:picLocks noChangeAspect="1" noChangeArrowheads="1"/>
          </p:cNvPicPr>
          <p:nvPr/>
        </p:nvPicPr>
        <p:blipFill rotWithShape="1">
          <a:blip r:embed="rId3">
            <a:extLst>
              <a:ext uri="{28A0092B-C50C-407E-A947-70E740481C1C}">
                <a14:useLocalDpi xmlns:a14="http://schemas.microsoft.com/office/drawing/2010/main" val="0"/>
              </a:ext>
            </a:extLst>
          </a:blip>
          <a:srcRect t="11917" b="8007"/>
          <a:stretch/>
        </p:blipFill>
        <p:spPr bwMode="auto">
          <a:xfrm>
            <a:off x="6019800" y="4419600"/>
            <a:ext cx="5105400" cy="213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9" y="-137373"/>
            <a:ext cx="8484857" cy="1615458"/>
          </a:xfrm>
        </p:spPr>
        <p:txBody>
          <a:bodyPr>
            <a:noAutofit/>
          </a:bodyPr>
          <a:lstStyle/>
          <a:p>
            <a:pPr algn="ctr">
              <a:defRPr/>
            </a:pPr>
            <a:r>
              <a:rPr sz="2600" dirty="0">
                <a:solidFill>
                  <a:schemeClr val="accent1"/>
                </a:solidFill>
                <a:latin typeface="Verdana" panose="020B0604030504040204" pitchFamily="34" charset="0"/>
                <a:ea typeface="Verdana" panose="020B0604030504040204" pitchFamily="34" charset="0"/>
                <a:cs typeface="Verdana" panose="020B0604030504040204" pitchFamily="34" charset="0"/>
              </a:rPr>
              <a:t>Shorts</a:t>
            </a:r>
            <a:r>
              <a:rPr lang="en-US" sz="2600" dirty="0">
                <a:solidFill>
                  <a:schemeClr val="accent1"/>
                </a:solidFill>
                <a:latin typeface="Verdana" panose="020B0604030504040204" pitchFamily="34" charset="0"/>
                <a:ea typeface="Verdana" panose="020B0604030504040204" pitchFamily="34" charset="0"/>
                <a:cs typeface="Verdana" panose="020B0604030504040204" pitchFamily="34" charset="0"/>
              </a:rPr>
              <a:t> should be no shorter than the long side of an index card (5 inches) from the top of the knee (approximately mid thigh).</a:t>
            </a:r>
            <a:endParaRPr sz="26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7410" name="Subtitle 2"/>
          <p:cNvSpPr>
            <a:spLocks noGrp="1"/>
          </p:cNvSpPr>
          <p:nvPr>
            <p:ph type="subTitle" idx="1"/>
          </p:nvPr>
        </p:nvSpPr>
        <p:spPr>
          <a:xfrm>
            <a:off x="8001000" y="1555444"/>
            <a:ext cx="3764293" cy="1600200"/>
          </a:xfrm>
        </p:spPr>
        <p:txBody>
          <a:bodyPr>
            <a:normAutofit fontScale="77500" lnSpcReduction="20000"/>
          </a:bodyPr>
          <a:lstStyle/>
          <a:p>
            <a:pPr algn="ctr" eaLnBrk="1" hangingPunct="1"/>
            <a:r>
              <a:rPr lang="en-US" altLang="en-US" sz="3200" b="1" dirty="0">
                <a:solidFill>
                  <a:schemeClr val="tx1"/>
                </a:solidFill>
                <a:latin typeface="Times New Roman" panose="02020603050405020304" pitchFamily="18" charset="0"/>
                <a:cs typeface="Times New Roman" panose="02020603050405020304" pitchFamily="18" charset="0"/>
              </a:rPr>
              <a:t>The lengths of these</a:t>
            </a:r>
          </a:p>
          <a:p>
            <a:pPr algn="ctr" eaLnBrk="1" hangingPunct="1"/>
            <a:r>
              <a:rPr lang="en-US" altLang="en-US" sz="3200" b="1" dirty="0">
                <a:solidFill>
                  <a:schemeClr val="tx1"/>
                </a:solidFill>
                <a:latin typeface="Times New Roman" panose="02020603050405020304" pitchFamily="18" charset="0"/>
                <a:cs typeface="Times New Roman" panose="02020603050405020304" pitchFamily="18" charset="0"/>
              </a:rPr>
              <a:t> examples are </a:t>
            </a:r>
          </a:p>
          <a:p>
            <a:pPr algn="ctr" eaLnBrk="1" hangingPunct="1"/>
            <a:r>
              <a:rPr lang="en-US" altLang="en-US" sz="4800" b="1" i="1" u="sng" dirty="0">
                <a:solidFill>
                  <a:schemeClr val="tx1"/>
                </a:solidFill>
                <a:latin typeface="Times New Roman" panose="02020603050405020304" pitchFamily="18" charset="0"/>
                <a:cs typeface="Times New Roman" panose="02020603050405020304" pitchFamily="18" charset="0"/>
              </a:rPr>
              <a:t>not</a:t>
            </a:r>
            <a:r>
              <a:rPr lang="en-US" altLang="en-US" sz="3200" b="1" dirty="0">
                <a:solidFill>
                  <a:schemeClr val="tx1"/>
                </a:solidFill>
                <a:latin typeface="Times New Roman" panose="02020603050405020304" pitchFamily="18" charset="0"/>
                <a:cs typeface="Times New Roman" panose="02020603050405020304" pitchFamily="18" charset="0"/>
              </a:rPr>
              <a:t> acceptable.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282" y="1545669"/>
            <a:ext cx="2245238" cy="258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gap.com/Asset_Archive/GPWeb/Assets/Product/646/646529/category/gp646529-00viv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947" y="3306588"/>
            <a:ext cx="167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s7d2.scene7.com/is/image/SpecialtyRetailers/JR-216897-0A1123-B?$m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4310" y="4151385"/>
            <a:ext cx="1711222" cy="2227263"/>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https://resources.shopstyle.com/sim/90/d7/90d723222e1b7f40d3a88797e8c4ae93/material-girl-active-juniors-floral-printed-shorts-only-at-macy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690" y="3551412"/>
            <a:ext cx="1815024" cy="2392187"/>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descr="http://ecx.images-amazon.com/images/I/71jRgSPITqL._UY500_.jpg"/>
          <p:cNvPicPr>
            <a:picLocks noChangeAspect="1" noChangeArrowheads="1"/>
          </p:cNvPicPr>
          <p:nvPr/>
        </p:nvPicPr>
        <p:blipFill rotWithShape="1">
          <a:blip r:embed="rId7">
            <a:extLst>
              <a:ext uri="{28A0092B-C50C-407E-A947-70E740481C1C}">
                <a14:useLocalDpi xmlns:a14="http://schemas.microsoft.com/office/drawing/2010/main" val="0"/>
              </a:ext>
            </a:extLst>
          </a:blip>
          <a:srcRect l="10303" t="11200" r="14892"/>
          <a:stretch/>
        </p:blipFill>
        <p:spPr bwMode="auto">
          <a:xfrm>
            <a:off x="8317245" y="3937428"/>
            <a:ext cx="1815023" cy="279816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5592" y="1495101"/>
            <a:ext cx="2245238" cy="18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73570"/>
            <a:ext cx="6629400" cy="2373961"/>
          </a:xfrm>
        </p:spPr>
        <p:txBody>
          <a:bodyPr>
            <a:normAutofit/>
          </a:bodyPr>
          <a:lstStyle/>
          <a:p>
            <a:pPr algn="ctr"/>
            <a: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t>The length of these </a:t>
            </a:r>
            <a:b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t> examples would be considered acceptable </a:t>
            </a:r>
            <a:b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t>for school. </a:t>
            </a:r>
          </a:p>
        </p:txBody>
      </p:sp>
      <p:pic>
        <p:nvPicPr>
          <p:cNvPr id="4" name="Picture 8" descr="http://www.gap.com/Asset_Archive/GPWeb/Assets/Product/620/620781/category/gp620781-05viv01.jpg">
            <a:hlinkClick r:id="rId2"/>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273050"/>
            <a:ext cx="2209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3.bp.blogspot.com/_tOhCeEDNNrU/SbpZ_Rbt41I/AAAAAAAAAvU/7CpvYvZW-9g/s400/RUE21.JPG"/>
          <p:cNvPicPr>
            <a:picLocks noChangeAspect="1" noChangeArrowheads="1"/>
          </p:cNvPicPr>
          <p:nvPr/>
        </p:nvPicPr>
        <p:blipFill>
          <a:blip r:embed="rId4">
            <a:extLst>
              <a:ext uri="{28A0092B-C50C-407E-A947-70E740481C1C}">
                <a14:useLocalDpi xmlns:a14="http://schemas.microsoft.com/office/drawing/2010/main" val="0"/>
              </a:ext>
            </a:extLst>
          </a:blip>
          <a:srcRect l="30333" t="19003" r="31667" b="508"/>
          <a:stretch>
            <a:fillRect/>
          </a:stretch>
        </p:blipFill>
        <p:spPr bwMode="auto">
          <a:xfrm>
            <a:off x="9372600" y="3324735"/>
            <a:ext cx="1849131" cy="32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289224"/>
            <a:ext cx="2209799" cy="304460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3604890"/>
            <a:ext cx="4794582" cy="241327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2200" y="103187"/>
            <a:ext cx="1885357" cy="2943225"/>
          </a:xfrm>
          <a:prstGeom prst="rect">
            <a:avLst/>
          </a:prstGeom>
        </p:spPr>
      </p:pic>
    </p:spTree>
    <p:extLst>
      <p:ext uri="{BB962C8B-B14F-4D97-AF65-F5344CB8AC3E}">
        <p14:creationId xmlns:p14="http://schemas.microsoft.com/office/powerpoint/2010/main" val="420369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2057307" y="-2569302"/>
            <a:ext cx="1740358" cy="713324"/>
          </a:xfrm>
        </p:spPr>
        <p:txBody>
          <a:bodyPr>
            <a:normAutofit fontScale="90000"/>
          </a:bodyPr>
          <a:lstStyle/>
          <a:p>
            <a:pPr>
              <a:defRPr/>
            </a:pPr>
            <a:r>
              <a:rPr lang="en-US" sz="4400" dirty="0">
                <a:latin typeface="Cooper Black" pitchFamily="18" charset="0"/>
              </a:rPr>
              <a:t>Undergarments may </a:t>
            </a:r>
            <a:br>
              <a:rPr lang="en-US" sz="4400" dirty="0">
                <a:latin typeface="Cooper Black" pitchFamily="18" charset="0"/>
              </a:rPr>
            </a:br>
            <a:r>
              <a:rPr lang="en-US" sz="4400" dirty="0">
                <a:latin typeface="Cooper Black" pitchFamily="18" charset="0"/>
              </a:rPr>
              <a:t>NOT be exposed!</a:t>
            </a:r>
            <a:br>
              <a:rPr sz="4400" dirty="0"/>
            </a:br>
            <a:endParaRPr sz="4400" dirty="0"/>
          </a:p>
        </p:txBody>
      </p:sp>
      <p:pic>
        <p:nvPicPr>
          <p:cNvPr id="2048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095" y="2209800"/>
            <a:ext cx="162561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en.ce.cn/entertainment/fashion/trend/200705/15/W020070515394022219564.jpg"/>
          <p:cNvPicPr>
            <a:picLocks noChangeAspect="1" noChangeArrowheads="1"/>
          </p:cNvPicPr>
          <p:nvPr/>
        </p:nvPicPr>
        <p:blipFill rotWithShape="1">
          <a:blip r:embed="rId3">
            <a:extLst>
              <a:ext uri="{28A0092B-C50C-407E-A947-70E740481C1C}">
                <a14:useLocalDpi xmlns:a14="http://schemas.microsoft.com/office/drawing/2010/main" val="0"/>
              </a:ext>
            </a:extLst>
          </a:blip>
          <a:srcRect t="26829"/>
          <a:stretch/>
        </p:blipFill>
        <p:spPr bwMode="auto">
          <a:xfrm>
            <a:off x="6134819" y="4050307"/>
            <a:ext cx="3694981" cy="25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http://1.bp.blogspot.com/_lstD50t1Jns/ST6-lbmHIOI/AAAAAAAAA-w/ICtU78lTl0s/s320/undies+show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932" y="3365088"/>
            <a:ext cx="2034739" cy="25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800" y="74643"/>
            <a:ext cx="2133600" cy="198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80294" y="381000"/>
            <a:ext cx="6400800" cy="2677656"/>
          </a:xfrm>
          <a:prstGeom prst="rect">
            <a:avLst/>
          </a:prstGeom>
          <a:noFill/>
        </p:spPr>
        <p:txBody>
          <a:bodyPr wrap="square" rtlCol="0">
            <a:spAutoFit/>
          </a:bodyPr>
          <a:lstStyle/>
          <a:p>
            <a:pPr algn="ctr"/>
            <a:r>
              <a:rPr lang="en-US" sz="2800" b="1" dirty="0"/>
              <a:t>All pants, shorts, and skirts shall be worn at the waist, not sagged, and all undergarments MUST NOT be visible. </a:t>
            </a:r>
          </a:p>
          <a:p>
            <a:pPr algn="ctr"/>
            <a:r>
              <a:rPr lang="en-US" sz="2800" b="1" dirty="0"/>
              <a:t>Holes should not expose skin or undergarments above the mid thigh (index card rule).  Frays are OK!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444" y="4645542"/>
            <a:ext cx="2581725" cy="1938466"/>
          </a:xfrm>
          <a:prstGeom prst="rect">
            <a:avLst/>
          </a:prstGeom>
        </p:spPr>
      </p:pic>
      <p:pic>
        <p:nvPicPr>
          <p:cNvPr id="1028" name="Picture 4" descr="Image result for Jeans with ho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120" y="430262"/>
            <a:ext cx="2374917"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2514600" y="176814"/>
            <a:ext cx="8596668" cy="1320800"/>
          </a:xfrm>
        </p:spPr>
        <p:txBody>
          <a:bodyPr>
            <a:noAutofit/>
          </a:bodyPr>
          <a:lstStyle/>
          <a:p>
            <a:pPr algn="ctr" eaLnBrk="1" hangingPunct="1"/>
            <a:r>
              <a:rPr lang="en-US" alt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t>Additional Clothing Items That Are Inappropriate for School Wear</a:t>
            </a:r>
            <a:endParaRPr alt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idx="1"/>
          </p:nvPr>
        </p:nvSpPr>
        <p:spPr>
          <a:xfrm>
            <a:off x="1600200" y="1752600"/>
            <a:ext cx="10515600" cy="4343400"/>
          </a:xfrm>
        </p:spPr>
        <p:txBody>
          <a:bodyPr>
            <a:noAutofit/>
          </a:bodyPr>
          <a:lstStyle/>
          <a:p>
            <a:pPr>
              <a:spcBef>
                <a:spcPts val="580"/>
              </a:spcBef>
              <a:spcAft>
                <a:spcPts val="0"/>
              </a:spcAft>
              <a:buFont typeface="Arial" pitchFamily="34" charset="0"/>
              <a:buChar char="•"/>
              <a:defRPr/>
            </a:pPr>
            <a:r>
              <a:rPr lang="en-US" sz="2800" b="1" dirty="0">
                <a:cs typeface="Times New Roman" pitchFamily="18" charset="0"/>
              </a:rPr>
              <a:t>Costumes, pajamas, or slippers.</a:t>
            </a:r>
          </a:p>
          <a:p>
            <a:pPr>
              <a:spcBef>
                <a:spcPts val="580"/>
              </a:spcBef>
              <a:spcAft>
                <a:spcPts val="0"/>
              </a:spcAft>
              <a:buFont typeface="Arial" pitchFamily="34" charset="0"/>
              <a:buChar char="•"/>
              <a:defRPr/>
            </a:pPr>
            <a:r>
              <a:rPr lang="en-US" sz="2800" b="1" dirty="0">
                <a:cs typeface="Times New Roman" pitchFamily="18" charset="0"/>
              </a:rPr>
              <a:t>Head wear (except for religious reasons): including hats, hoods, sweatbands, bandanas, scarves, baseball caps, picks, and combs.</a:t>
            </a:r>
          </a:p>
          <a:p>
            <a:pPr>
              <a:spcBef>
                <a:spcPts val="580"/>
              </a:spcBef>
              <a:spcAft>
                <a:spcPts val="0"/>
              </a:spcAft>
              <a:buFont typeface="Arial" pitchFamily="34" charset="0"/>
              <a:buChar char="•"/>
              <a:defRPr/>
            </a:pPr>
            <a:r>
              <a:rPr lang="en-US" sz="2800" b="1" dirty="0">
                <a:cs typeface="Times New Roman" pitchFamily="18" charset="0"/>
              </a:rPr>
              <a:t>Sunglasses.</a:t>
            </a:r>
          </a:p>
          <a:p>
            <a:pPr>
              <a:spcBef>
                <a:spcPts val="580"/>
              </a:spcBef>
              <a:spcAft>
                <a:spcPts val="0"/>
              </a:spcAft>
              <a:buFont typeface="Arial" pitchFamily="34" charset="0"/>
              <a:buChar char="•"/>
              <a:defRPr/>
            </a:pPr>
            <a:r>
              <a:rPr lang="en-US" sz="2800" b="1" dirty="0">
                <a:cs typeface="Times New Roman" pitchFamily="18" charset="0"/>
              </a:rPr>
              <a:t>Items that promote illegal or offensive activity:</a:t>
            </a:r>
            <a:r>
              <a:rPr lang="en-US" altLang="en-US" sz="2800" b="1" dirty="0">
                <a:cs typeface="Times New Roman" panose="02020603050405020304" pitchFamily="18" charset="0"/>
              </a:rPr>
              <a:t> clothing which displays obscene words, pictures, or designs, clothing which conveys a sexually suggestive, vulgar, demeaning, or inflammatory remarks, a pro-alcohol, tobacco, or drug related message, or anything symbolic of gangs or disruptive groups.</a:t>
            </a:r>
            <a:endParaRPr lang="en-US" sz="2800" b="1" dirty="0">
              <a:cs typeface="Times New Roman" pitchFamily="18" charset="0"/>
            </a:endParaRPr>
          </a:p>
          <a:p>
            <a:pPr>
              <a:spcBef>
                <a:spcPts val="580"/>
              </a:spcBef>
              <a:spcAft>
                <a:spcPts val="0"/>
              </a:spcAft>
              <a:buFont typeface="Arial" pitchFamily="34" charset="0"/>
              <a:buChar char="•"/>
              <a:defRPr/>
            </a:pPr>
            <a:r>
              <a:rPr lang="en-US" sz="2800" b="1" dirty="0">
                <a:cs typeface="Times New Roman" pitchFamily="18" charset="0"/>
              </a:rPr>
              <a:t>Items that can be used as a weapon (i.e. spikes or chains).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6214" y="122936"/>
            <a:ext cx="9220200" cy="956123"/>
          </a:xfrm>
        </p:spPr>
        <p:txBody>
          <a:bodyPr>
            <a:normAutofit/>
          </a:bodyPr>
          <a:lstStyle/>
          <a:p>
            <a:pPr algn="ctr">
              <a:defRPr/>
            </a:pPr>
            <a:r>
              <a:rPr sz="5400" dirty="0">
                <a:solidFill>
                  <a:schemeClr val="accent1"/>
                </a:solidFill>
                <a:latin typeface="Verdana" panose="020B0604030504040204" pitchFamily="34" charset="0"/>
                <a:ea typeface="Verdana" panose="020B0604030504040204" pitchFamily="34" charset="0"/>
                <a:cs typeface="Verdana" panose="020B0604030504040204" pitchFamily="34" charset="0"/>
              </a:rPr>
              <a:t>Inappropriate Headgear</a:t>
            </a:r>
            <a:endParaRPr sz="7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60690"/>
            <a:ext cx="2503792" cy="252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732" y="2300851"/>
            <a:ext cx="2552700"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79" y="4191000"/>
            <a:ext cx="29659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67000" y="1001607"/>
            <a:ext cx="6184888" cy="1200329"/>
          </a:xfrm>
          <a:prstGeom prst="rect">
            <a:avLst/>
          </a:prstGeom>
          <a:noFill/>
        </p:spPr>
        <p:txBody>
          <a:bodyPr wrap="square" rtlCol="0">
            <a:spAutoFit/>
          </a:bodyPr>
          <a:lstStyle/>
          <a:p>
            <a:pPr algn="ctr"/>
            <a:r>
              <a:rPr lang="en-US" sz="2400" dirty="0"/>
              <a:t>Students may wear hoodies, however, the hood cannot be over his/her head during the school day inside the building. </a:t>
            </a:r>
          </a:p>
        </p:txBody>
      </p:sp>
      <p:pic>
        <p:nvPicPr>
          <p:cNvPr id="25610" name="Picture 10" descr="https://s-media-cache-ak0.pinimg.com/236x/2d/c9/ba/2dc9baa5a32dcb290bc47715199e07e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38" y="1132459"/>
            <a:ext cx="24497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http://img2.timeinc.net/people/i/2016/stylewatch/blog/160111/gwen-stefani-600x450.jpg"/>
          <p:cNvPicPr>
            <a:picLocks noChangeAspect="1" noChangeArrowheads="1"/>
          </p:cNvPicPr>
          <p:nvPr/>
        </p:nvPicPr>
        <p:blipFill rotWithShape="1">
          <a:blip r:embed="rId6">
            <a:extLst>
              <a:ext uri="{28A0092B-C50C-407E-A947-70E740481C1C}">
                <a14:useLocalDpi xmlns:a14="http://schemas.microsoft.com/office/drawing/2010/main" val="0"/>
              </a:ext>
            </a:extLst>
          </a:blip>
          <a:srcRect r="29271" b="27951"/>
          <a:stretch/>
        </p:blipFill>
        <p:spPr bwMode="auto">
          <a:xfrm>
            <a:off x="8851888" y="1506775"/>
            <a:ext cx="3044825" cy="2326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rag vs band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554" y="4064505"/>
            <a:ext cx="21703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5417" y="4260690"/>
            <a:ext cx="2552700" cy="25241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2256797" y="15642"/>
            <a:ext cx="9448800" cy="1470025"/>
          </a:xfrm>
        </p:spPr>
        <p:txBody>
          <a:bodyPr>
            <a:normAutofit/>
          </a:bodyPr>
          <a:lstStyle/>
          <a:p>
            <a:pPr algn="ctr" eaLnBrk="1" hangingPunct="1"/>
            <a:r>
              <a:rPr altLang="en-US" sz="4000" dirty="0">
                <a:solidFill>
                  <a:schemeClr val="accent1"/>
                </a:solidFill>
                <a:latin typeface="Verdana" panose="020B0604030504040204" pitchFamily="34" charset="0"/>
                <a:ea typeface="Verdana" panose="020B0604030504040204" pitchFamily="34" charset="0"/>
                <a:cs typeface="Verdana" panose="020B0604030504040204" pitchFamily="34" charset="0"/>
              </a:rPr>
              <a:t>Pajamas and slippers are </a:t>
            </a:r>
            <a:r>
              <a:rPr altLang="en-US" sz="4000" u="sng" dirty="0">
                <a:solidFill>
                  <a:schemeClr val="accent1"/>
                </a:solidFill>
                <a:latin typeface="Verdana" panose="020B0604030504040204" pitchFamily="34" charset="0"/>
                <a:ea typeface="Verdana" panose="020B0604030504040204" pitchFamily="34" charset="0"/>
                <a:cs typeface="Verdana" panose="020B0604030504040204" pitchFamily="34" charset="0"/>
              </a:rPr>
              <a:t>not </a:t>
            </a:r>
            <a:r>
              <a:rPr lang="en-US" altLang="en-US" sz="4000" u="sng" dirty="0">
                <a:solidFill>
                  <a:schemeClr val="accent1"/>
                </a:solidFill>
                <a:latin typeface="Verdana" panose="020B0604030504040204" pitchFamily="34" charset="0"/>
                <a:ea typeface="Verdana" panose="020B0604030504040204" pitchFamily="34" charset="0"/>
                <a:cs typeface="Verdana" panose="020B0604030504040204" pitchFamily="34" charset="0"/>
              </a:rPr>
              <a:t>appropriate for school wear</a:t>
            </a:r>
            <a:r>
              <a:rPr altLang="en-US" sz="4000" dirty="0">
                <a:solidFill>
                  <a:schemeClr val="accent1"/>
                </a:solidFill>
                <a:latin typeface="Verdana" panose="020B0604030504040204" pitchFamily="34" charset="0"/>
                <a:ea typeface="Verdana" panose="020B0604030504040204" pitchFamily="34" charset="0"/>
                <a:cs typeface="Verdana" panose="020B0604030504040204" pitchFamily="34" charset="0"/>
              </a:rPr>
              <a:t>.</a:t>
            </a:r>
          </a:p>
        </p:txBody>
      </p:sp>
      <p:pic>
        <p:nvPicPr>
          <p:cNvPr id="22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950" y="1805126"/>
            <a:ext cx="2493650" cy="225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434" y="2564606"/>
            <a:ext cx="16668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1828800"/>
            <a:ext cx="160400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https://cdn-img-3.wanelo.com/p/3df/651/6cd/762aeb63cc2726ce138d442/x354-q80.jpg"/>
          <p:cNvPicPr>
            <a:picLocks noChangeAspect="1" noChangeArrowheads="1"/>
          </p:cNvPicPr>
          <p:nvPr/>
        </p:nvPicPr>
        <p:blipFill rotWithShape="1">
          <a:blip r:embed="rId5">
            <a:extLst>
              <a:ext uri="{28A0092B-C50C-407E-A947-70E740481C1C}">
                <a14:useLocalDpi xmlns:a14="http://schemas.microsoft.com/office/drawing/2010/main" val="0"/>
              </a:ext>
            </a:extLst>
          </a:blip>
          <a:srcRect l="17143" r="22857"/>
          <a:stretch/>
        </p:blipFill>
        <p:spPr bwMode="auto">
          <a:xfrm>
            <a:off x="838200" y="2743200"/>
            <a:ext cx="1927668" cy="3212782"/>
          </a:xfrm>
          <a:prstGeom prst="rect">
            <a:avLst/>
          </a:prstGeom>
          <a:noFill/>
          <a:extLst>
            <a:ext uri="{909E8E84-426E-40DD-AFC4-6F175D3DCCD1}">
              <a14:hiddenFill xmlns:a14="http://schemas.microsoft.com/office/drawing/2010/main">
                <a:solidFill>
                  <a:srgbClr val="FFFFFF"/>
                </a:solidFill>
              </a14:hiddenFill>
            </a:ext>
          </a:extLst>
        </p:spPr>
      </p:pic>
      <p:pic>
        <p:nvPicPr>
          <p:cNvPr id="22539" name="Picture 11" descr="http://i5.walmartimages.com/dfw/dce07b8c-a50b/k2-_6f48a8b7-8a6e-4525-ac8f-609742f9c8aa.v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483" r="23561"/>
          <a:stretch/>
        </p:blipFill>
        <p:spPr bwMode="auto">
          <a:xfrm>
            <a:off x="3905788" y="4056058"/>
            <a:ext cx="1629939" cy="2628627"/>
          </a:xfrm>
          <a:prstGeom prst="rect">
            <a:avLst/>
          </a:prstGeom>
          <a:noFill/>
          <a:extLst>
            <a:ext uri="{909E8E84-426E-40DD-AFC4-6F175D3DCCD1}">
              <a14:hiddenFill xmlns:a14="http://schemas.microsoft.com/office/drawing/2010/main">
                <a:solidFill>
                  <a:srgbClr val="FFFFFF"/>
                </a:solidFill>
              </a14:hiddenFill>
            </a:ext>
          </a:extLst>
        </p:spPr>
      </p:pic>
      <p:pic>
        <p:nvPicPr>
          <p:cNvPr id="22541" name="Picture 13" descr="http://www.utahsweetsavings.com/wp-content/uploads/2016/03/mens-pajama-pant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4771" y="4267200"/>
            <a:ext cx="3594857" cy="23903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9682" y="2277732"/>
            <a:ext cx="1500187" cy="1305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133600"/>
            <a:ext cx="8068469" cy="3851429"/>
          </a:xfrm>
        </p:spPr>
        <p:txBody>
          <a:bodyPr>
            <a:noAutofit/>
          </a:bodyPr>
          <a:lstStyle/>
          <a:p>
            <a:pPr algn="ctr">
              <a:defRPr/>
            </a:pPr>
            <a:r>
              <a:rPr lang="en-US" sz="4800" dirty="0">
                <a:latin typeface="+mn-lt"/>
              </a:rPr>
              <a:t>Jones</a:t>
            </a:r>
            <a:r>
              <a:rPr lang="en-US" sz="4800" dirty="0">
                <a:solidFill>
                  <a:schemeClr val="tx1"/>
                </a:solidFill>
                <a:latin typeface="+mn-lt"/>
              </a:rPr>
              <a:t> Middle School students will be expected to be in dress code beginning the first day of school.</a:t>
            </a:r>
            <a:endParaRPr sz="4800" dirty="0">
              <a:solidFill>
                <a:schemeClr val="tx1"/>
              </a:solidFill>
              <a:latin typeface="+mn-lt"/>
            </a:endParaRPr>
          </a:p>
        </p:txBody>
      </p:sp>
      <p:sp>
        <p:nvSpPr>
          <p:cNvPr id="7170" name="Subtitle 3"/>
          <p:cNvSpPr>
            <a:spLocks noGrp="1"/>
          </p:cNvSpPr>
          <p:nvPr>
            <p:ph type="subTitle" idx="1"/>
          </p:nvPr>
        </p:nvSpPr>
        <p:spPr>
          <a:xfrm>
            <a:off x="2438400" y="457200"/>
            <a:ext cx="7543800" cy="1600200"/>
          </a:xfrm>
        </p:spPr>
        <p:txBody>
          <a:bodyPr>
            <a:normAutofit/>
          </a:bodyPr>
          <a:lstStyle/>
          <a:p>
            <a:pPr eaLnBrk="1" hangingPunct="1"/>
            <a:r>
              <a:rPr lang="en-US" altLang="en-US" sz="8000" dirty="0">
                <a:solidFill>
                  <a:schemeClr val="accent1"/>
                </a:solidFill>
                <a:latin typeface="Verdana" panose="020B0604030504040204" pitchFamily="34" charset="0"/>
                <a:ea typeface="Verdana" panose="020B0604030504040204" pitchFamily="34" charset="0"/>
                <a:cs typeface="Verdana" panose="020B0604030504040204" pitchFamily="34" charset="0"/>
              </a:rPr>
              <a:t>Dress Code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972800" cy="1303867"/>
          </a:xfrm>
        </p:spPr>
        <p:txBody>
          <a:bodyPr>
            <a:noAutofit/>
          </a:bodyPr>
          <a:lstStyle/>
          <a:p>
            <a:pPr algn="ctr"/>
            <a:r>
              <a:rPr lang="en-US" sz="6600" b="1" dirty="0">
                <a:solidFill>
                  <a:schemeClr val="accent1"/>
                </a:solidFill>
                <a:latin typeface="Verdana" panose="020B0604030504040204" pitchFamily="34" charset="0"/>
                <a:ea typeface="Verdana" panose="020B0604030504040204" pitchFamily="34" charset="0"/>
                <a:cs typeface="Verdana" panose="020B0604030504040204" pitchFamily="34" charset="0"/>
              </a:rPr>
              <a:t>Leggings/Tights/Yoga Pants</a:t>
            </a:r>
          </a:p>
        </p:txBody>
      </p:sp>
      <p:sp>
        <p:nvSpPr>
          <p:cNvPr id="3" name="Content Placeholder 2"/>
          <p:cNvSpPr>
            <a:spLocks noGrp="1"/>
          </p:cNvSpPr>
          <p:nvPr>
            <p:ph idx="1"/>
          </p:nvPr>
        </p:nvSpPr>
        <p:spPr>
          <a:xfrm>
            <a:off x="1676400" y="2209800"/>
            <a:ext cx="10287000" cy="4343399"/>
          </a:xfrm>
        </p:spPr>
        <p:txBody>
          <a:bodyPr>
            <a:noAutofit/>
          </a:bodyPr>
          <a:lstStyle/>
          <a:p>
            <a:pPr lvl="0"/>
            <a:r>
              <a:rPr lang="en-US" sz="3600" dirty="0"/>
              <a:t>Leggings and/or yoga pants may be worn provided the student’s top garment (shirt or dress) is approximately 5” above the knee or  “Mid Thigh”</a:t>
            </a:r>
          </a:p>
          <a:p>
            <a:pPr lvl="0"/>
            <a:r>
              <a:rPr lang="en-US" sz="3600" dirty="0"/>
              <a:t>Leggings and/or yoga pants must be sized appropriately; they should not fit in a manner that reveals a student’s undergarments or skin.</a:t>
            </a:r>
          </a:p>
          <a:p>
            <a:pPr marL="0" indent="0">
              <a:buNone/>
            </a:pPr>
            <a:endParaRPr lang="en-US" sz="4400" dirty="0"/>
          </a:p>
        </p:txBody>
      </p:sp>
    </p:spTree>
    <p:extLst>
      <p:ext uri="{BB962C8B-B14F-4D97-AF65-F5344CB8AC3E}">
        <p14:creationId xmlns:p14="http://schemas.microsoft.com/office/powerpoint/2010/main" val="251251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962165" y="158289"/>
            <a:ext cx="9144000" cy="1470025"/>
          </a:xfrm>
        </p:spPr>
        <p:txBody>
          <a:bodyPr>
            <a:normAutofit/>
          </a:bodyPr>
          <a:lstStyle/>
          <a:p>
            <a:pPr algn="ctr" eaLnBrk="1" hangingPunct="1"/>
            <a:r>
              <a:rPr lang="en-US" altLang="en-US" sz="3300" dirty="0">
                <a:solidFill>
                  <a:schemeClr val="accent1"/>
                </a:solidFill>
                <a:latin typeface="Verdana" panose="020B0604030504040204" pitchFamily="34" charset="0"/>
                <a:ea typeface="Verdana" panose="020B0604030504040204" pitchFamily="34" charset="0"/>
                <a:cs typeface="Verdana" panose="020B0604030504040204" pitchFamily="34" charset="0"/>
              </a:rPr>
              <a:t>Below are examples of outfits that are </a:t>
            </a:r>
            <a:r>
              <a:rPr lang="en-US" altLang="en-US" sz="3300" b="1" u="sng" dirty="0">
                <a:solidFill>
                  <a:schemeClr val="accent1"/>
                </a:solidFill>
                <a:latin typeface="Verdana" panose="020B0604030504040204" pitchFamily="34" charset="0"/>
                <a:ea typeface="Verdana" panose="020B0604030504040204" pitchFamily="34" charset="0"/>
                <a:cs typeface="Verdana" panose="020B0604030504040204" pitchFamily="34" charset="0"/>
              </a:rPr>
              <a:t>NOT</a:t>
            </a:r>
            <a:r>
              <a:rPr lang="en-US" altLang="en-US" sz="3300" u="sng" dirty="0">
                <a:solidFill>
                  <a:schemeClr val="accent1"/>
                </a:solidFill>
                <a:latin typeface="Verdana" panose="020B0604030504040204" pitchFamily="34" charset="0"/>
                <a:ea typeface="Verdana" panose="020B0604030504040204" pitchFamily="34" charset="0"/>
                <a:cs typeface="Verdana" panose="020B0604030504040204" pitchFamily="34" charset="0"/>
              </a:rPr>
              <a:t> appropriate for school wear</a:t>
            </a:r>
            <a:r>
              <a:rPr lang="en-US" altLang="en-US" sz="33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endParaRPr altLang="en-US" sz="33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23560" name="Picture 8" descr="http://designsbykaty.com/wp-content/uploads/2013/12/leggings-as-pants.jpg"/>
          <p:cNvPicPr>
            <a:picLocks noChangeAspect="1" noChangeArrowheads="1"/>
          </p:cNvPicPr>
          <p:nvPr/>
        </p:nvPicPr>
        <p:blipFill rotWithShape="1">
          <a:blip r:embed="rId2">
            <a:extLst>
              <a:ext uri="{28A0092B-C50C-407E-A947-70E740481C1C}">
                <a14:useLocalDpi xmlns:a14="http://schemas.microsoft.com/office/drawing/2010/main" val="0"/>
              </a:ext>
            </a:extLst>
          </a:blip>
          <a:srcRect t="21460"/>
          <a:stretch/>
        </p:blipFill>
        <p:spPr bwMode="auto">
          <a:xfrm>
            <a:off x="8839200" y="1919651"/>
            <a:ext cx="3048000" cy="2596780"/>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Cami U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83" y="2027645"/>
            <a:ext cx="3568229" cy="356822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4572000"/>
            <a:ext cx="2819400" cy="21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a:srcRect t="16527"/>
          <a:stretch/>
        </p:blipFill>
        <p:spPr>
          <a:xfrm>
            <a:off x="5459118" y="2027645"/>
            <a:ext cx="1600200" cy="3661591"/>
          </a:xfrm>
          <a:prstGeom prst="rect">
            <a:avLst/>
          </a:prstGeom>
        </p:spPr>
      </p:pic>
      <p:pic>
        <p:nvPicPr>
          <p:cNvPr id="23564" name="Picture 12" descr="https://resources.shopstyle.com/sim/59/7c/597c3afa30441a9f71cc50c218c83793/laure-long-sleeve-high-low-top.jpg"/>
          <p:cNvPicPr>
            <a:picLocks noChangeAspect="1" noChangeArrowheads="1"/>
          </p:cNvPicPr>
          <p:nvPr/>
        </p:nvPicPr>
        <p:blipFill rotWithShape="1">
          <a:blip r:embed="rId6">
            <a:extLst>
              <a:ext uri="{28A0092B-C50C-407E-A947-70E740481C1C}">
                <a14:useLocalDpi xmlns:a14="http://schemas.microsoft.com/office/drawing/2010/main" val="0"/>
              </a:ext>
            </a:extLst>
          </a:blip>
          <a:srcRect l="13622" t="5926" r="22271" b="15308"/>
          <a:stretch/>
        </p:blipFill>
        <p:spPr bwMode="auto">
          <a:xfrm>
            <a:off x="4044674" y="3420649"/>
            <a:ext cx="1680974" cy="32568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a:stretch>
            <a:fillRect/>
          </a:stretch>
        </p:blipFill>
        <p:spPr>
          <a:xfrm>
            <a:off x="7134780" y="3723673"/>
            <a:ext cx="1282863" cy="29561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4600" y="152400"/>
            <a:ext cx="8763000" cy="2048933"/>
          </a:xfrm>
        </p:spPr>
        <p:txBody>
          <a:bodyPr/>
          <a:lstStyle/>
          <a:p>
            <a:pPr algn="ctr"/>
            <a:r>
              <a:rPr lang="en-US" sz="4000" dirty="0">
                <a:solidFill>
                  <a:schemeClr val="accent1"/>
                </a:solidFill>
                <a:latin typeface="Verdana" panose="020B0604030504040204" pitchFamily="34" charset="0"/>
                <a:ea typeface="Verdana" panose="020B0604030504040204" pitchFamily="34" charset="0"/>
                <a:cs typeface="Verdana" panose="020B0604030504040204" pitchFamily="34" charset="0"/>
              </a:rPr>
              <a:t>Below are outfits that are appropriate to wear to school.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021911"/>
            <a:ext cx="1905000" cy="34865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05683"/>
            <a:ext cx="2208199" cy="3486539"/>
          </a:xfrm>
          <a:prstGeom prst="rect">
            <a:avLst/>
          </a:prstGeom>
        </p:spPr>
      </p:pic>
      <p:pic>
        <p:nvPicPr>
          <p:cNvPr id="49156" name="Picture 4" descr="http://bestfreeclipart.tk/clipart/resource/2016/02/10/images-for-check-mark-clip-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4038600"/>
            <a:ext cx="3733800" cy="2484694"/>
          </a:xfrm>
          <a:prstGeom prst="rect">
            <a:avLst/>
          </a:prstGeom>
          <a:solidFill>
            <a:schemeClr val="accent1"/>
          </a:solidFill>
        </p:spPr>
      </p:pic>
    </p:spTree>
    <p:extLst>
      <p:ext uri="{BB962C8B-B14F-4D97-AF65-F5344CB8AC3E}">
        <p14:creationId xmlns:p14="http://schemas.microsoft.com/office/powerpoint/2010/main" val="130085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ctrTitle"/>
          </p:nvPr>
        </p:nvSpPr>
        <p:spPr>
          <a:xfrm>
            <a:off x="3276600" y="381000"/>
            <a:ext cx="7467600" cy="660396"/>
          </a:xfrm>
        </p:spPr>
        <p:txBody>
          <a:bodyPr>
            <a:normAutofit fontScale="90000"/>
          </a:bodyPr>
          <a:lstStyle/>
          <a:p>
            <a:pPr algn="ctr" eaLnBrk="1" hangingPunct="1"/>
            <a:r>
              <a:rPr lang="en-US" altLang="en-US" dirty="0">
                <a:solidFill>
                  <a:schemeClr val="accent1"/>
                </a:solidFill>
                <a:latin typeface="Verdana" panose="020B0604030504040204" pitchFamily="34" charset="0"/>
                <a:ea typeface="Verdana" panose="020B0604030504040204" pitchFamily="34" charset="0"/>
                <a:cs typeface="Verdana" panose="020B0604030504040204" pitchFamily="34" charset="0"/>
              </a:rPr>
              <a:t>Shoes and MISC.</a:t>
            </a:r>
            <a:endParaRPr altLang="en-US"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1746" name="Subtitle 2"/>
          <p:cNvSpPr>
            <a:spLocks noGrp="1"/>
          </p:cNvSpPr>
          <p:nvPr>
            <p:ph type="subTitle" idx="1"/>
          </p:nvPr>
        </p:nvSpPr>
        <p:spPr>
          <a:xfrm>
            <a:off x="2819400" y="1676400"/>
            <a:ext cx="9067800" cy="2057400"/>
          </a:xfrm>
        </p:spPr>
        <p:txBody>
          <a:bodyPr>
            <a:normAutofit/>
          </a:bodyPr>
          <a:lstStyle/>
          <a:p>
            <a:pPr algn="l" eaLnBrk="1" hangingPunct="1">
              <a:buFont typeface="Arial" panose="020B0604020202020204" pitchFamily="34" charset="0"/>
              <a:buChar char="•"/>
            </a:pPr>
            <a:r>
              <a:rPr lang="en-US" altLang="en-US" sz="2800" b="1" dirty="0">
                <a:solidFill>
                  <a:schemeClr val="tx1"/>
                </a:solidFill>
                <a:cs typeface="Times New Roman" panose="02020603050405020304" pitchFamily="18" charset="0"/>
              </a:rPr>
              <a:t>Shoes </a:t>
            </a:r>
            <a:r>
              <a:rPr lang="en-US" altLang="en-US" sz="2800" b="1" u="sng" dirty="0">
                <a:solidFill>
                  <a:schemeClr val="tx1"/>
                </a:solidFill>
                <a:cs typeface="Times New Roman" panose="02020603050405020304" pitchFamily="18" charset="0"/>
              </a:rPr>
              <a:t>MUST</a:t>
            </a:r>
            <a:r>
              <a:rPr lang="en-US" altLang="en-US" sz="2800" b="1" dirty="0">
                <a:solidFill>
                  <a:schemeClr val="tx1"/>
                </a:solidFill>
                <a:cs typeface="Times New Roman" panose="02020603050405020304" pitchFamily="18" charset="0"/>
              </a:rPr>
              <a:t> be worn at all times. Athletic shoes </a:t>
            </a:r>
            <a:r>
              <a:rPr lang="en-US" altLang="en-US" sz="2800" b="1" u="sng" dirty="0">
                <a:solidFill>
                  <a:schemeClr val="tx1"/>
                </a:solidFill>
                <a:cs typeface="Times New Roman" panose="02020603050405020304" pitchFamily="18" charset="0"/>
              </a:rPr>
              <a:t>MUST</a:t>
            </a:r>
            <a:r>
              <a:rPr lang="en-US" altLang="en-US" sz="2800" b="1" dirty="0">
                <a:solidFill>
                  <a:schemeClr val="tx1"/>
                </a:solidFill>
                <a:cs typeface="Times New Roman" panose="02020603050405020304" pitchFamily="18" charset="0"/>
              </a:rPr>
              <a:t> be worn for physical education classes. </a:t>
            </a:r>
          </a:p>
        </p:txBody>
      </p:sp>
      <p:sp>
        <p:nvSpPr>
          <p:cNvPr id="2" name="Rectangle 1"/>
          <p:cNvSpPr/>
          <p:nvPr/>
        </p:nvSpPr>
        <p:spPr>
          <a:xfrm>
            <a:off x="4953000" y="4114800"/>
            <a:ext cx="7086600" cy="1815882"/>
          </a:xfrm>
          <a:prstGeom prst="rect">
            <a:avLst/>
          </a:prstGeom>
        </p:spPr>
        <p:txBody>
          <a:bodyPr wrap="square">
            <a:spAutoFit/>
          </a:bodyPr>
          <a:lstStyle/>
          <a:p>
            <a:pPr>
              <a:buFont typeface="Arial" panose="020B0604020202020204" pitchFamily="34" charset="0"/>
              <a:buChar char="•"/>
            </a:pPr>
            <a:r>
              <a:rPr lang="en-US" altLang="en-US" sz="2800" b="1" dirty="0">
                <a:cs typeface="Times New Roman" panose="02020603050405020304" pitchFamily="18" charset="0"/>
              </a:rPr>
              <a:t>ITEMS NOT SPECIFICALLY COVERED IN THE ABOVE POLICY MAY BE PROHIBITED AT THE DISCRETION OF THE SCHOOL ADMINISTRATION.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ctrTitle"/>
          </p:nvPr>
        </p:nvSpPr>
        <p:spPr>
          <a:xfrm>
            <a:off x="3429000" y="304800"/>
            <a:ext cx="6781800" cy="888996"/>
          </a:xfrm>
        </p:spPr>
        <p:txBody>
          <a:bodyPr>
            <a:normAutofit fontScale="90000"/>
          </a:bodyPr>
          <a:lstStyle/>
          <a:p>
            <a:pPr algn="ctr" eaLnBrk="1" hangingPunct="1"/>
            <a:r>
              <a:rPr lang="en-US" altLang="en-US" sz="5400" dirty="0">
                <a:solidFill>
                  <a:schemeClr val="accent1"/>
                </a:solidFill>
                <a:latin typeface="Verdana" panose="020B0604030504040204" pitchFamily="34" charset="0"/>
                <a:ea typeface="Verdana" panose="020B0604030504040204" pitchFamily="34" charset="0"/>
                <a:cs typeface="Verdana" panose="020B0604030504040204" pitchFamily="34" charset="0"/>
              </a:rPr>
              <a:t>BE INFORMED!</a:t>
            </a:r>
            <a:endParaRPr altLang="en-US" sz="5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2770" name="Subtitle 2"/>
          <p:cNvSpPr>
            <a:spLocks noGrp="1"/>
          </p:cNvSpPr>
          <p:nvPr>
            <p:ph type="subTitle" idx="1"/>
          </p:nvPr>
        </p:nvSpPr>
        <p:spPr>
          <a:xfrm>
            <a:off x="2438400" y="1193796"/>
            <a:ext cx="8991600" cy="2311404"/>
          </a:xfrm>
        </p:spPr>
        <p:txBody>
          <a:bodyPr>
            <a:noAutofit/>
          </a:bodyPr>
          <a:lstStyle/>
          <a:p>
            <a:pPr algn="l" eaLnBrk="1" hangingPunct="1">
              <a:buFont typeface="Arial" panose="020B0604020202020204" pitchFamily="34" charset="0"/>
              <a:buChar char="•"/>
            </a:pPr>
            <a:r>
              <a:rPr lang="en-US" altLang="en-US" sz="2400" b="1" dirty="0">
                <a:solidFill>
                  <a:schemeClr val="tx1"/>
                </a:solidFill>
                <a:cs typeface="Times New Roman" panose="02020603050405020304" pitchFamily="18" charset="0"/>
              </a:rPr>
              <a:t>Students not in dress code will be asked to attempt to call home to get a change of clothes brought to them. </a:t>
            </a:r>
          </a:p>
          <a:p>
            <a:pPr algn="l" eaLnBrk="1" hangingPunct="1">
              <a:buFont typeface="Arial" panose="020B0604020202020204" pitchFamily="34" charset="0"/>
              <a:buChar char="•"/>
            </a:pPr>
            <a:r>
              <a:rPr lang="en-US" altLang="en-US" sz="2400" b="1" dirty="0">
                <a:solidFill>
                  <a:schemeClr val="tx1"/>
                </a:solidFill>
                <a:cs typeface="Times New Roman" panose="02020603050405020304" pitchFamily="18" charset="0"/>
              </a:rPr>
              <a:t>Students who are unable to get a change of clothes will be asked to sit in ISS for the day and teachers will provide class work for them to complete.</a:t>
            </a:r>
          </a:p>
          <a:p>
            <a:pPr algn="l" eaLnBrk="1" hangingPunct="1"/>
            <a:endParaRPr lang="en-US" altLang="en-US" sz="2400" b="1" dirty="0">
              <a:solidFill>
                <a:schemeClr val="tx1"/>
              </a:solidFill>
              <a:cs typeface="Times New Roman" panose="02020603050405020304" pitchFamily="18" charset="0"/>
            </a:endParaRPr>
          </a:p>
        </p:txBody>
      </p:sp>
      <p:sp>
        <p:nvSpPr>
          <p:cNvPr id="2" name="Rectangle 1"/>
          <p:cNvSpPr/>
          <p:nvPr/>
        </p:nvSpPr>
        <p:spPr>
          <a:xfrm>
            <a:off x="4876800" y="3505200"/>
            <a:ext cx="6096000" cy="2677656"/>
          </a:xfrm>
          <a:prstGeom prst="rect">
            <a:avLst/>
          </a:prstGeom>
        </p:spPr>
        <p:txBody>
          <a:bodyPr>
            <a:spAutoFit/>
          </a:bodyPr>
          <a:lstStyle/>
          <a:p>
            <a:pPr>
              <a:buFont typeface="Arial" panose="020B0604020202020204" pitchFamily="34" charset="0"/>
              <a:buChar char="•"/>
            </a:pPr>
            <a:r>
              <a:rPr lang="en-US" altLang="en-US" sz="2400" b="1" dirty="0">
                <a:cs typeface="Times New Roman" panose="02020603050405020304" pitchFamily="18" charset="0"/>
              </a:rPr>
              <a:t>Students with habitual dress code violations will be subject to disciplinary action for defiance of district policy.</a:t>
            </a:r>
          </a:p>
          <a:p>
            <a:pPr>
              <a:buFont typeface="Arial" panose="020B0604020202020204" pitchFamily="34" charset="0"/>
              <a:buChar char="•"/>
            </a:pPr>
            <a:endParaRPr lang="en-US" altLang="en-US" sz="2400" b="1" dirty="0">
              <a:cs typeface="Times New Roman" panose="02020603050405020304" pitchFamily="18" charset="0"/>
            </a:endParaRPr>
          </a:p>
          <a:p>
            <a:pPr>
              <a:buFont typeface="Arial" panose="020B0604020202020204" pitchFamily="34" charset="0"/>
              <a:buChar char="•"/>
            </a:pPr>
            <a:r>
              <a:rPr lang="en-US" altLang="en-US" sz="2400" b="1" dirty="0">
                <a:cs typeface="Times New Roman" panose="02020603050405020304" pitchFamily="18" charset="0"/>
              </a:rPr>
              <a:t>Anything that an administrator deems as a distraction to the orderly school environment will be addressed.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04800"/>
            <a:ext cx="9144000" cy="1219200"/>
          </a:xfrm>
        </p:spPr>
        <p:txBody>
          <a:bodyPr>
            <a:normAutofit/>
          </a:bodyPr>
          <a:lstStyle/>
          <a:p>
            <a:pPr algn="l">
              <a:defRPr/>
            </a:pPr>
            <a:r>
              <a:rPr sz="7200" dirty="0">
                <a:solidFill>
                  <a:schemeClr val="accent1"/>
                </a:solidFill>
                <a:latin typeface="Verdana" panose="020B0604030504040204" pitchFamily="34" charset="0"/>
                <a:ea typeface="Verdana" panose="020B0604030504040204" pitchFamily="34" charset="0"/>
                <a:cs typeface="Verdana" panose="020B0604030504040204" pitchFamily="34" charset="0"/>
              </a:rPr>
              <a:t>The </a:t>
            </a:r>
            <a:r>
              <a:rPr lang="en-US" sz="7200" dirty="0">
                <a:solidFill>
                  <a:schemeClr val="accent1"/>
                </a:solidFill>
                <a:latin typeface="Verdana" panose="020B0604030504040204" pitchFamily="34" charset="0"/>
                <a:ea typeface="Verdana" panose="020B0604030504040204" pitchFamily="34" charset="0"/>
                <a:cs typeface="Verdana" panose="020B0604030504040204" pitchFamily="34" charset="0"/>
              </a:rPr>
              <a:t>Why</a:t>
            </a:r>
            <a:r>
              <a:rPr sz="7200" dirty="0">
                <a:solidFill>
                  <a:schemeClr val="accent1"/>
                </a:solidFill>
                <a:latin typeface="Verdana" panose="020B0604030504040204" pitchFamily="34" charset="0"/>
                <a:ea typeface="Verdana" panose="020B0604030504040204" pitchFamily="34" charset="0"/>
                <a:cs typeface="Verdana" panose="020B0604030504040204" pitchFamily="34" charset="0"/>
              </a:rPr>
              <a:t> . . .</a:t>
            </a:r>
            <a:endParaRPr sz="8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8194" name="Subtitle 3"/>
          <p:cNvSpPr>
            <a:spLocks noGrp="1"/>
          </p:cNvSpPr>
          <p:nvPr>
            <p:ph type="subTitle" idx="1"/>
          </p:nvPr>
        </p:nvSpPr>
        <p:spPr>
          <a:xfrm>
            <a:off x="3886200" y="1752600"/>
            <a:ext cx="7620000" cy="4419600"/>
          </a:xfrm>
        </p:spPr>
        <p:txBody>
          <a:bodyPr>
            <a:normAutofit/>
          </a:bodyPr>
          <a:lstStyle/>
          <a:p>
            <a:pPr algn="ctr" eaLnBrk="1" hangingPunct="1"/>
            <a:r>
              <a:rPr lang="en-US" altLang="en-US" sz="3600" b="1" dirty="0">
                <a:solidFill>
                  <a:schemeClr val="tx1"/>
                </a:solidFill>
                <a:latin typeface="Times New Roman" panose="02020603050405020304" pitchFamily="18" charset="0"/>
                <a:cs typeface="Times New Roman" panose="02020603050405020304" pitchFamily="18" charset="0"/>
              </a:rPr>
              <a:t>All students are expected to dress in a manner consistent with the recognition that he/she has a responsibility to help foster a learning environment that promotes health and safety, respect and pride, and a positive regard for district policy.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1470993" y="14796"/>
            <a:ext cx="10018713" cy="1752599"/>
          </a:xfrm>
        </p:spPr>
        <p:txBody>
          <a:bodyPr>
            <a:normAutofit/>
          </a:bodyPr>
          <a:lstStyle/>
          <a:p>
            <a:pPr eaLnBrk="1" hangingPunct="1"/>
            <a:r>
              <a:rPr altLang="en-US" sz="6000" dirty="0">
                <a:solidFill>
                  <a:schemeClr val="accent1"/>
                </a:solidFill>
                <a:latin typeface="Verdana" panose="020B0604030504040204" pitchFamily="34" charset="0"/>
                <a:ea typeface="Verdana" panose="020B0604030504040204" pitchFamily="34" charset="0"/>
                <a:cs typeface="Verdana" panose="020B0604030504040204" pitchFamily="34" charset="0"/>
              </a:rPr>
              <a:t>Shirts </a:t>
            </a:r>
          </a:p>
        </p:txBody>
      </p:sp>
      <p:sp>
        <p:nvSpPr>
          <p:cNvPr id="3" name="Subtitle 2"/>
          <p:cNvSpPr>
            <a:spLocks noGrp="1"/>
          </p:cNvSpPr>
          <p:nvPr>
            <p:ph idx="1"/>
          </p:nvPr>
        </p:nvSpPr>
        <p:spPr/>
        <p:txBody>
          <a:bodyPr>
            <a:noAutofit/>
          </a:bodyPr>
          <a:lstStyle/>
          <a:p>
            <a:pPr lvl="0"/>
            <a:r>
              <a:rPr lang="en-US" sz="3200" dirty="0"/>
              <a:t>Shirts and blouses must be sized appropriately.</a:t>
            </a:r>
          </a:p>
          <a:p>
            <a:pPr lvl="0"/>
            <a:r>
              <a:rPr lang="en-US" sz="3200" dirty="0"/>
              <a:t>Long or short sleeved, dress shirts, polo type, and sleeveless with appropriate, tight-fitting arm holes may be worn. </a:t>
            </a:r>
          </a:p>
          <a:p>
            <a:pPr lvl="0"/>
            <a:r>
              <a:rPr lang="en-US" sz="3200" dirty="0"/>
              <a:t>Tops and blouses must cover the shoulders (no tank-tops, halter-tops, or spaghetti-strap tops).</a:t>
            </a:r>
          </a:p>
          <a:p>
            <a:pPr>
              <a:spcBef>
                <a:spcPts val="580"/>
              </a:spcBef>
              <a:spcAft>
                <a:spcPts val="0"/>
              </a:spcAft>
              <a:buNone/>
              <a:defRPr/>
            </a:pPr>
            <a:endParaRPr lang="en-US" sz="36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1524000" y="381000"/>
            <a:ext cx="10018713" cy="1752599"/>
          </a:xfrm>
        </p:spPr>
        <p:txBody>
          <a:bodyPr>
            <a:normAutofit/>
          </a:bodyPr>
          <a:lstStyle/>
          <a:p>
            <a:pPr eaLnBrk="1" hangingPunct="1"/>
            <a:r>
              <a:rPr altLang="en-US" sz="6200" dirty="0">
                <a:solidFill>
                  <a:schemeClr val="accent1"/>
                </a:solidFill>
                <a:latin typeface="Verdana" panose="020B0604030504040204" pitchFamily="34" charset="0"/>
                <a:ea typeface="Verdana" panose="020B0604030504040204" pitchFamily="34" charset="0"/>
                <a:cs typeface="Verdana" panose="020B0604030504040204" pitchFamily="34" charset="0"/>
              </a:rPr>
              <a:t>Shirts</a:t>
            </a:r>
          </a:p>
        </p:txBody>
      </p:sp>
      <p:sp>
        <p:nvSpPr>
          <p:cNvPr id="10242" name="Subtitle 2"/>
          <p:cNvSpPr>
            <a:spLocks noGrp="1"/>
          </p:cNvSpPr>
          <p:nvPr>
            <p:ph idx="1"/>
          </p:nvPr>
        </p:nvSpPr>
        <p:spPr>
          <a:xfrm>
            <a:off x="2235022" y="2514600"/>
            <a:ext cx="9499778" cy="3880773"/>
          </a:xfrm>
        </p:spPr>
        <p:txBody>
          <a:bodyPr>
            <a:noAutofit/>
          </a:bodyPr>
          <a:lstStyle/>
          <a:p>
            <a:pPr lvl="0"/>
            <a:r>
              <a:rPr lang="en-US" sz="3200" dirty="0"/>
              <a:t>Top garments should not have writing, pictures, or graphics that unreasonably attract the attention of other students or cause disruptions or interference with the operation of the school (no vulgarity, sexual innuendo, drug, or alcohol promotion).</a:t>
            </a:r>
          </a:p>
          <a:p>
            <a:pPr lvl="0"/>
            <a:r>
              <a:rPr lang="en-US" sz="3200" dirty="0"/>
              <a:t>Shirt-tails must fall below the belt line even with arms raised above the head or when the student is seated.</a:t>
            </a:r>
          </a:p>
          <a:p>
            <a:pPr algn="l" eaLnBrk="1" hangingPunct="1"/>
            <a:endParaRPr lang="en-US" alt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667000" y="251458"/>
            <a:ext cx="8763000" cy="1352549"/>
          </a:xfrm>
        </p:spPr>
        <p:txBody>
          <a:bodyPr>
            <a:normAutofit fontScale="90000"/>
          </a:bodyPr>
          <a:lstStyle/>
          <a:p>
            <a:pPr algn="ctr" eaLnBrk="1" hangingPunct="1"/>
            <a:r>
              <a:rPr lang="en-US" altLang="en-US" sz="3200" b="1" dirty="0">
                <a:solidFill>
                  <a:schemeClr val="accent1"/>
                </a:solidFill>
                <a:latin typeface="+mn-lt"/>
              </a:rPr>
              <a:t>“</a:t>
            </a:r>
            <a:r>
              <a:rPr altLang="en-US" sz="3200" b="1" dirty="0">
                <a:solidFill>
                  <a:schemeClr val="accent1"/>
                </a:solidFill>
                <a:latin typeface="+mn-lt"/>
              </a:rPr>
              <a:t>Muscle</a:t>
            </a:r>
            <a:r>
              <a:rPr lang="en-US" altLang="en-US" sz="3200" b="1" dirty="0">
                <a:solidFill>
                  <a:schemeClr val="accent1"/>
                </a:solidFill>
                <a:latin typeface="+mn-lt"/>
              </a:rPr>
              <a:t>"</a:t>
            </a:r>
            <a:r>
              <a:rPr altLang="en-US" sz="3200" b="1" dirty="0">
                <a:solidFill>
                  <a:schemeClr val="accent1"/>
                </a:solidFill>
                <a:latin typeface="+mn-lt"/>
              </a:rPr>
              <a:t> shirts, tube tops, one shoulder, halter tops</a:t>
            </a:r>
            <a:r>
              <a:rPr lang="en-US" altLang="en-US" sz="3200" b="1" dirty="0">
                <a:solidFill>
                  <a:schemeClr val="accent1"/>
                </a:solidFill>
                <a:latin typeface="+mn-lt"/>
              </a:rPr>
              <a:t>,</a:t>
            </a:r>
            <a:r>
              <a:rPr altLang="en-US" sz="3200" b="1" dirty="0">
                <a:solidFill>
                  <a:schemeClr val="accent1"/>
                </a:solidFill>
                <a:latin typeface="+mn-lt"/>
              </a:rPr>
              <a:t> and spaghetti straps are </a:t>
            </a:r>
            <a:r>
              <a:rPr lang="en-US" altLang="en-US" sz="3200" b="1" i="1" u="sng" dirty="0">
                <a:solidFill>
                  <a:schemeClr val="accent1"/>
                </a:solidFill>
                <a:latin typeface="+mn-lt"/>
              </a:rPr>
              <a:t>not appropriate for school wear.</a:t>
            </a:r>
            <a:endParaRPr altLang="en-US" sz="3200" dirty="0">
              <a:solidFill>
                <a:schemeClr val="accent1"/>
              </a:solidFill>
              <a:latin typeface="+mn-lt"/>
            </a:endParaRP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980" y="4285646"/>
            <a:ext cx="1905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http://www.faqactivewear.com/faqtshirtsnmore/images/tube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553" y="1869471"/>
            <a:ext cx="24161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1910030"/>
            <a:ext cx="2579082" cy="182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http://cdn.shopify.com/s/files/1/0958/8608/products/red-iron-tilt.jpg?v=14427956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4374" y="2888452"/>
            <a:ext cx="1475546" cy="170826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g03.a.alicdn.com/kf/HTB1zWsDGXXXXXbQaXXXq6xXFXXXQ/New-tank-top-men-2015-fashion-cotton-sleeveless-shirts-fitness-shirt-mens-Letter-82-Pinted-single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326" r="51134"/>
          <a:stretch/>
        </p:blipFill>
        <p:spPr bwMode="auto">
          <a:xfrm>
            <a:off x="1982787" y="1283016"/>
            <a:ext cx="136842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collegelifestyles.org/wp-content/uploads/2009/08/urban1.jpg"/>
          <p:cNvPicPr>
            <a:picLocks noChangeAspect="1" noChangeArrowheads="1"/>
          </p:cNvPicPr>
          <p:nvPr/>
        </p:nvPicPr>
        <p:blipFill rotWithShape="1">
          <a:blip r:embed="rId7">
            <a:extLst>
              <a:ext uri="{28A0092B-C50C-407E-A947-70E740481C1C}">
                <a14:useLocalDpi xmlns:a14="http://schemas.microsoft.com/office/drawing/2010/main" val="0"/>
              </a:ext>
            </a:extLst>
          </a:blip>
          <a:srcRect t="16410" r="15294" b="15897"/>
          <a:stretch/>
        </p:blipFill>
        <p:spPr bwMode="auto">
          <a:xfrm>
            <a:off x="10363200" y="1415344"/>
            <a:ext cx="1546225" cy="1889831"/>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fishingforladies.com/wp-content/uploads/2013/08/4159w2ScOTL.jpg"/>
          <p:cNvPicPr>
            <a:picLocks noChangeAspect="1" noChangeArrowheads="1"/>
          </p:cNvPicPr>
          <p:nvPr/>
        </p:nvPicPr>
        <p:blipFill rotWithShape="1">
          <a:blip r:embed="rId8">
            <a:extLst>
              <a:ext uri="{28A0092B-C50C-407E-A947-70E740481C1C}">
                <a14:useLocalDpi xmlns:a14="http://schemas.microsoft.com/office/drawing/2010/main" val="0"/>
              </a:ext>
            </a:extLst>
          </a:blip>
          <a:srcRect t="32000"/>
          <a:stretch/>
        </p:blipFill>
        <p:spPr bwMode="auto">
          <a:xfrm>
            <a:off x="9753600" y="4032363"/>
            <a:ext cx="2048996" cy="262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2133600" y="141288"/>
            <a:ext cx="9829800" cy="1470025"/>
          </a:xfrm>
        </p:spPr>
        <p:txBody>
          <a:bodyPr>
            <a:normAutofit fontScale="90000"/>
          </a:bodyPr>
          <a:lstStyle/>
          <a:p>
            <a:pPr algn="ctr">
              <a:defRPr/>
            </a:pPr>
            <a:r>
              <a:rPr sz="3200" b="1" dirty="0">
                <a:solidFill>
                  <a:schemeClr val="accent1"/>
                </a:solidFill>
                <a:latin typeface="+mn-lt"/>
              </a:rPr>
              <a:t>Shirts</a:t>
            </a:r>
            <a:r>
              <a:rPr lang="en-US" sz="3200" b="1" dirty="0">
                <a:solidFill>
                  <a:schemeClr val="accent1"/>
                </a:solidFill>
                <a:latin typeface="+mn-lt"/>
              </a:rPr>
              <a:t> and </a:t>
            </a:r>
            <a:r>
              <a:rPr sz="3200" b="1" dirty="0">
                <a:solidFill>
                  <a:schemeClr val="accent1"/>
                </a:solidFill>
                <a:latin typeface="+mn-lt"/>
              </a:rPr>
              <a:t>tops that reveal cleavage, are low cut,</a:t>
            </a:r>
            <a:br>
              <a:rPr sz="3200" b="1" dirty="0">
                <a:solidFill>
                  <a:schemeClr val="accent1"/>
                </a:solidFill>
                <a:latin typeface="+mn-lt"/>
              </a:rPr>
            </a:br>
            <a:r>
              <a:rPr sz="3200" b="1" dirty="0">
                <a:solidFill>
                  <a:schemeClr val="accent1"/>
                </a:solidFill>
                <a:latin typeface="+mn-lt"/>
              </a:rPr>
              <a:t>show midriff, or are </a:t>
            </a:r>
            <a:r>
              <a:rPr lang="en-US" sz="3200" b="1" dirty="0">
                <a:solidFill>
                  <a:schemeClr val="accent1"/>
                </a:solidFill>
                <a:latin typeface="+mn-lt"/>
              </a:rPr>
              <a:t>racer back or </a:t>
            </a:r>
            <a:r>
              <a:rPr sz="3200" b="1" dirty="0">
                <a:solidFill>
                  <a:schemeClr val="accent1"/>
                </a:solidFill>
                <a:latin typeface="+mn-lt"/>
              </a:rPr>
              <a:t>backless</a:t>
            </a:r>
            <a:br>
              <a:rPr sz="3200" b="1" dirty="0">
                <a:solidFill>
                  <a:schemeClr val="accent1"/>
                </a:solidFill>
                <a:latin typeface="+mn-lt"/>
              </a:rPr>
            </a:br>
            <a:r>
              <a:rPr sz="3200" b="1" dirty="0">
                <a:solidFill>
                  <a:schemeClr val="accent1"/>
                </a:solidFill>
                <a:latin typeface="+mn-lt"/>
              </a:rPr>
              <a:t>are </a:t>
            </a:r>
            <a:r>
              <a:rPr lang="en-US" sz="3200" b="1" i="1" u="sng" dirty="0">
                <a:solidFill>
                  <a:schemeClr val="accent1"/>
                </a:solidFill>
                <a:latin typeface="+mn-lt"/>
              </a:rPr>
              <a:t>not appropriate for school wear</a:t>
            </a:r>
            <a:r>
              <a:rPr sz="3200" b="1" dirty="0">
                <a:solidFill>
                  <a:schemeClr val="accent1"/>
                </a:solidFill>
                <a:latin typeface="+mn-lt"/>
              </a:rPr>
              <a:t>.</a:t>
            </a:r>
            <a:endParaRPr sz="3200" dirty="0">
              <a:solidFill>
                <a:schemeClr val="accent1"/>
              </a:solidFill>
              <a:latin typeface="+mn-lt"/>
            </a:endParaRPr>
          </a:p>
        </p:txBody>
      </p:sp>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8438" y="3657600"/>
            <a:ext cx="193215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9927" y="123713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844" y="1197746"/>
            <a:ext cx="1787755" cy="186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https://cdn-img-0.wanelo.com/p/84a/973/dea/286373d4b8615b701e9a004/x354-q80.jpg"/>
          <p:cNvPicPr>
            <a:picLocks noChangeAspect="1" noChangeArrowheads="1"/>
          </p:cNvPicPr>
          <p:nvPr/>
        </p:nvPicPr>
        <p:blipFill rotWithShape="1">
          <a:blip r:embed="rId5">
            <a:extLst>
              <a:ext uri="{28A0092B-C50C-407E-A947-70E740481C1C}">
                <a14:useLocalDpi xmlns:a14="http://schemas.microsoft.com/office/drawing/2010/main" val="0"/>
              </a:ext>
            </a:extLst>
          </a:blip>
          <a:srcRect l="13559" t="13559" r="18644"/>
          <a:stretch/>
        </p:blipFill>
        <p:spPr bwMode="auto">
          <a:xfrm>
            <a:off x="4159882" y="1883546"/>
            <a:ext cx="2286000"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http://www.forever21.com/images/default_750/00107043-0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635" t="23530" r="17964" b="11765"/>
          <a:stretch/>
        </p:blipFill>
        <p:spPr bwMode="auto">
          <a:xfrm>
            <a:off x="2133600" y="3792070"/>
            <a:ext cx="2133600" cy="2761130"/>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https://is4.revolveassets.com/images/p4/n/z/TEIG-WS5_V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217" t="9518" r="15164" b="16395"/>
          <a:stretch/>
        </p:blipFill>
        <p:spPr bwMode="auto">
          <a:xfrm>
            <a:off x="7615963" y="1905000"/>
            <a:ext cx="1905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2307" name="Picture 19" descr="http://images.prod.meredith.com/product/50f0013025cb8d266caf039db2ea3820/d2ff6340460428fff284de1e7426dc8ca5d9086be3be382dfd6dd62f1ef5178a/m/womens-blouse-black-l-3hearts-juniors"/>
          <p:cNvPicPr>
            <a:picLocks noChangeAspect="1" noChangeArrowheads="1"/>
          </p:cNvPicPr>
          <p:nvPr/>
        </p:nvPicPr>
        <p:blipFill rotWithShape="1">
          <a:blip r:embed="rId8">
            <a:extLst>
              <a:ext uri="{28A0092B-C50C-407E-A947-70E740481C1C}">
                <a14:useLocalDpi xmlns:a14="http://schemas.microsoft.com/office/drawing/2010/main" val="0"/>
              </a:ext>
            </a:extLst>
          </a:blip>
          <a:srcRect t="22397"/>
          <a:stretch/>
        </p:blipFill>
        <p:spPr bwMode="auto">
          <a:xfrm>
            <a:off x="6076502" y="4114800"/>
            <a:ext cx="2661855" cy="2582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963947" y="2561208"/>
            <a:ext cx="9982200" cy="784226"/>
          </a:xfrm>
        </p:spPr>
        <p:txBody>
          <a:bodyPr>
            <a:normAutofit/>
          </a:bodyPr>
          <a:lstStyle/>
          <a:p>
            <a:pPr algn="ctr" eaLnBrk="1" hangingPunct="1"/>
            <a:r>
              <a:rPr altLang="en-US" sz="3600" b="1" dirty="0">
                <a:solidFill>
                  <a:schemeClr val="accent1"/>
                </a:solidFill>
                <a:latin typeface="Verdana" panose="020B0604030504040204" pitchFamily="34" charset="0"/>
                <a:ea typeface="Verdana" panose="020B0604030504040204" pitchFamily="34" charset="0"/>
                <a:cs typeface="Verdana" panose="020B0604030504040204" pitchFamily="34" charset="0"/>
              </a:rPr>
              <a:t>These are considered acceptable</a:t>
            </a:r>
            <a:r>
              <a:rPr lang="en-US" altLang="en-US" sz="36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alt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13315" name="Picture 6" descr="http://tbn2.google.com/images?q=tbn:4xUq1G9cr7AILM:http://imagecache.asos.com/inv/T/23/43/498576/Yellow/image1xl.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80"/>
          <a:stretch/>
        </p:blipFill>
        <p:spPr bwMode="auto">
          <a:xfrm>
            <a:off x="5569527" y="3810000"/>
            <a:ext cx="2225810" cy="254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http://www.gap.com/Asset_Archive/GPWeb/Assets/Product/594/594871/category/gp594871-01viv01.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842"/>
          <a:stretch/>
        </p:blipFill>
        <p:spPr bwMode="auto">
          <a:xfrm>
            <a:off x="9448800" y="377597"/>
            <a:ext cx="1828800" cy="214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https://s-media-cache-ak0.pinimg.com/736x/28/8a/33/288a33fb9062964c7029ad4b30da8e6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18678"/>
            <a:ext cx="2073764" cy="20674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t;strong&gt;Polo&lt;/strong&gt; &lt;strong&gt;Shirts&lt;/strong&gt; for Men's | Fashionate Trend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3953" y="3581400"/>
            <a:ext cx="2067380" cy="2637692"/>
          </a:xfrm>
          <a:prstGeom prst="rect">
            <a:avLst/>
          </a:prstGeom>
        </p:spPr>
      </p:pic>
      <p:pic>
        <p:nvPicPr>
          <p:cNvPr id="4" name="Picture 3" descr="Tuxedo &lt;strong&gt;T-Shirt&lt;/strong&gt; Fron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000" y="427608"/>
            <a:ext cx="1779422" cy="213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8596668" cy="1828800"/>
          </a:xfrm>
        </p:spPr>
        <p:txBody>
          <a:bodyPr>
            <a:normAutofit fontScale="90000"/>
          </a:bodyPr>
          <a:lstStyle/>
          <a:p>
            <a:pPr>
              <a:defRPr/>
            </a:pPr>
            <a:r>
              <a:rPr sz="6000" dirty="0">
                <a:solidFill>
                  <a:schemeClr val="accent1"/>
                </a:solidFill>
                <a:latin typeface="Verdana" panose="020B0604030504040204" pitchFamily="34" charset="0"/>
                <a:ea typeface="Verdana" panose="020B0604030504040204" pitchFamily="34" charset="0"/>
                <a:cs typeface="Verdana" panose="020B0604030504040204" pitchFamily="34" charset="0"/>
              </a:rPr>
              <a:t>Skirts</a:t>
            </a:r>
            <a:r>
              <a:rPr lang="en-US" sz="6000" dirty="0">
                <a:solidFill>
                  <a:schemeClr val="accent1"/>
                </a:solidFill>
                <a:latin typeface="Verdana" panose="020B0604030504040204" pitchFamily="34" charset="0"/>
                <a:ea typeface="Verdana" panose="020B0604030504040204" pitchFamily="34" charset="0"/>
                <a:cs typeface="Verdana" panose="020B0604030504040204" pitchFamily="34" charset="0"/>
              </a:rPr>
              <a:t>, Dresses, Jumpers, and Rompers</a:t>
            </a:r>
            <a:endParaRPr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4338" name="Subtitle 2"/>
          <p:cNvSpPr>
            <a:spLocks noGrp="1"/>
          </p:cNvSpPr>
          <p:nvPr>
            <p:ph idx="1"/>
          </p:nvPr>
        </p:nvSpPr>
        <p:spPr>
          <a:xfrm>
            <a:off x="1447800" y="2590800"/>
            <a:ext cx="10439400" cy="3962400"/>
          </a:xfrm>
        </p:spPr>
        <p:txBody>
          <a:bodyPr>
            <a:noAutofit/>
          </a:bodyPr>
          <a:lstStyle/>
          <a:p>
            <a:pPr lvl="0"/>
            <a:r>
              <a:rPr lang="en-US" sz="3200" dirty="0"/>
              <a:t>Skirts must be sized appropriately and worn at the waist line.</a:t>
            </a:r>
          </a:p>
          <a:p>
            <a:pPr lvl="0"/>
            <a:r>
              <a:rPr lang="en-US" sz="3200" dirty="0"/>
              <a:t>Shoulders must be covered and arm holes must be tight fitting.</a:t>
            </a:r>
          </a:p>
          <a:p>
            <a:pPr lvl="0"/>
            <a:r>
              <a:rPr lang="en-US" sz="3200" dirty="0"/>
              <a:t>The length must be appropriate (3 in. from the top of the kneecap as measured by a ruler or 3x5 index card); slits in skirts/dresses must not extend above the 3-inch rule.</a:t>
            </a:r>
          </a:p>
          <a:p>
            <a:pPr algn="l" eaLnBrk="1" hangingPunct="1">
              <a:buFont typeface="Arial" panose="020B0604020202020204" pitchFamily="34" charset="0"/>
              <a:buChar char="•"/>
            </a:pPr>
            <a:endParaRPr lang="en-US" altLang="en-US"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FE63BABC6C60478EDB389DF4DDD183" ma:contentTypeVersion="13" ma:contentTypeDescription="Create a new document." ma:contentTypeScope="" ma:versionID="826274eddfb0dc5a0bce1a347995ebd6">
  <xsd:schema xmlns:xsd="http://www.w3.org/2001/XMLSchema" xmlns:xs="http://www.w3.org/2001/XMLSchema" xmlns:p="http://schemas.microsoft.com/office/2006/metadata/properties" xmlns:ns3="2aaf1617-6ab0-4af0-8708-5bd7f8d68c12" xmlns:ns4="e97ad432-bfab-4fa1-a71f-d852caec3a6c" targetNamespace="http://schemas.microsoft.com/office/2006/metadata/properties" ma:root="true" ma:fieldsID="f7c1b51a9c241dcd5496a1490791f967" ns3:_="" ns4:_="">
    <xsd:import namespace="2aaf1617-6ab0-4af0-8708-5bd7f8d68c12"/>
    <xsd:import namespace="e97ad432-bfab-4fa1-a71f-d852caec3a6c"/>
    <xsd:element name="properties">
      <xsd:complexType>
        <xsd:sequence>
          <xsd:element name="documentManagement">
            <xsd:complexType>
              <xsd:all>
                <xsd:element ref="ns3:SharedWithUsers" minOccurs="0"/>
                <xsd:element ref="ns3:SharingHintHash" minOccurs="0"/>
                <xsd:element ref="ns4:MediaServiceMetadata" minOccurs="0"/>
                <xsd:element ref="ns4:MediaServiceFastMetadata" minOccurs="0"/>
                <xsd:element ref="ns3:SharedWithDetails" minOccurs="0"/>
                <xsd:element ref="ns4:MediaServiceAutoTags" minOccurs="0"/>
                <xsd:element ref="ns4:MediaServiceDateTaken" minOccurs="0"/>
                <xsd:element ref="ns4:MediaServiceLocation"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af1617-6ab0-4af0-8708-5bd7f8d68c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7ad432-bfab-4fa1-a71f-d852caec3a6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4F0908-CFCB-499D-A320-9B53AA9334E7}">
  <ds:schemaRefs>
    <ds:schemaRef ds:uri="http://schemas.microsoft.com/office/2006/metadata/properties"/>
    <ds:schemaRef ds:uri="http://purl.org/dc/dcmitype/"/>
    <ds:schemaRef ds:uri="http://purl.org/dc/elements/1.1/"/>
    <ds:schemaRef ds:uri="http://schemas.openxmlformats.org/package/2006/metadata/core-properties"/>
    <ds:schemaRef ds:uri="2aaf1617-6ab0-4af0-8708-5bd7f8d68c12"/>
    <ds:schemaRef ds:uri="http://schemas.microsoft.com/office/2006/documentManagement/types"/>
    <ds:schemaRef ds:uri="http://schemas.microsoft.com/office/infopath/2007/PartnerControls"/>
    <ds:schemaRef ds:uri="e97ad432-bfab-4fa1-a71f-d852caec3a6c"/>
    <ds:schemaRef ds:uri="http://www.w3.org/XML/1998/namespace"/>
    <ds:schemaRef ds:uri="http://purl.org/dc/terms/"/>
  </ds:schemaRefs>
</ds:datastoreItem>
</file>

<file path=customXml/itemProps2.xml><?xml version="1.0" encoding="utf-8"?>
<ds:datastoreItem xmlns:ds="http://schemas.openxmlformats.org/officeDocument/2006/customXml" ds:itemID="{692BF51A-BA48-41CE-9987-F93AC34EF6E5}">
  <ds:schemaRefs>
    <ds:schemaRef ds:uri="http://schemas.microsoft.com/sharepoint/v3/contenttype/forms"/>
  </ds:schemaRefs>
</ds:datastoreItem>
</file>

<file path=customXml/itemProps3.xml><?xml version="1.0" encoding="utf-8"?>
<ds:datastoreItem xmlns:ds="http://schemas.openxmlformats.org/officeDocument/2006/customXml" ds:itemID="{4A60C1DE-734D-4022-BB0A-B7EC4F652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af1617-6ab0-4af0-8708-5bd7f8d68c12"/>
    <ds:schemaRef ds:uri="e97ad432-bfab-4fa1-a71f-d852caec3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TotalTime>
  <Words>899</Words>
  <Application>Microsoft Office PowerPoint</Application>
  <PresentationFormat>Widescreen</PresentationFormat>
  <Paragraphs>70</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Cooper Black</vt:lpstr>
      <vt:lpstr>Corbel</vt:lpstr>
      <vt:lpstr>Times New Roman</vt:lpstr>
      <vt:lpstr>Verdana</vt:lpstr>
      <vt:lpstr>Parallax</vt:lpstr>
      <vt:lpstr>Herschel Jones  Middle  School</vt:lpstr>
      <vt:lpstr>Jones Middle School students will be expected to be in dress code beginning the first day of school.</vt:lpstr>
      <vt:lpstr>The Why . . .</vt:lpstr>
      <vt:lpstr>Shirts </vt:lpstr>
      <vt:lpstr>Shirts</vt:lpstr>
      <vt:lpstr>“Muscle" shirts, tube tops, one shoulder, halter tops, and spaghetti straps are not appropriate for school wear.</vt:lpstr>
      <vt:lpstr>Shirts and tops that reveal cleavage, are low cut, show midriff, or are racer back or backless are not appropriate for school wear.</vt:lpstr>
      <vt:lpstr>These are considered acceptable.</vt:lpstr>
      <vt:lpstr>Skirts, Dresses, Jumpers, and Rompers</vt:lpstr>
      <vt:lpstr>PowerPoint Presentation</vt:lpstr>
      <vt:lpstr>PowerPoint Presentation</vt:lpstr>
      <vt:lpstr>Inappropriate Attire  </vt:lpstr>
      <vt:lpstr>The lengths of these examples are  considered acceptable.</vt:lpstr>
      <vt:lpstr>Shorts should be no shorter than the long side of an index card (5 inches) from the top of the knee (approximately mid thigh).</vt:lpstr>
      <vt:lpstr>The length of these   examples would be considered acceptable  for school. </vt:lpstr>
      <vt:lpstr>Undergarments may  NOT be exposed! </vt:lpstr>
      <vt:lpstr>Additional Clothing Items That Are Inappropriate for School Wear</vt:lpstr>
      <vt:lpstr>Inappropriate Headgear</vt:lpstr>
      <vt:lpstr>Pajamas and slippers are not appropriate for school wear.</vt:lpstr>
      <vt:lpstr>Leggings/Tights/Yoga Pants</vt:lpstr>
      <vt:lpstr>Below are examples of outfits that are NOT appropriate for school wear. </vt:lpstr>
      <vt:lpstr>Below are outfits that are appropriate to wear to school. </vt:lpstr>
      <vt:lpstr>Shoes and MISC.</vt:lpstr>
      <vt:lpstr>BE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Herschel Jones  Middle  School</dc:title>
  <dc:creator>Tammy Skelton</dc:creator>
  <cp:lastModifiedBy>Tiffany T. Canty</cp:lastModifiedBy>
  <cp:revision>2</cp:revision>
  <dcterms:created xsi:type="dcterms:W3CDTF">2019-07-30T17:05:39Z</dcterms:created>
  <dcterms:modified xsi:type="dcterms:W3CDTF">2019-08-06T14:51:31Z</dcterms:modified>
</cp:coreProperties>
</file>